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bookmarkIdSeed="3">
  <p:sldMasterIdLst>
    <p:sldMasterId id="2147483671" r:id="rId1"/>
  </p:sldMasterIdLst>
  <p:notesMasterIdLst>
    <p:notesMasterId r:id="rId12"/>
  </p:notesMasterIdLst>
  <p:handoutMasterIdLst>
    <p:handoutMasterId r:id="rId13"/>
  </p:handoutMasterIdLst>
  <p:sldIdLst>
    <p:sldId id="641" r:id="rId2"/>
    <p:sldId id="639" r:id="rId3"/>
    <p:sldId id="256" r:id="rId4"/>
    <p:sldId id="577" r:id="rId5"/>
    <p:sldId id="578" r:id="rId6"/>
    <p:sldId id="579" r:id="rId7"/>
    <p:sldId id="580" r:id="rId8"/>
    <p:sldId id="638" r:id="rId9"/>
    <p:sldId id="629" r:id="rId10"/>
    <p:sldId id="642" r:id="rId11"/>
  </p:sldIdLst>
  <p:sldSz cx="12192000" cy="6858000"/>
  <p:notesSz cx="6797675" cy="9926638"/>
  <p:embeddedFontLst>
    <p:embeddedFont>
      <p:font typeface="Arabic Typesetting" panose="03020402040406030203" pitchFamily="66" charset="-78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pos="7317" userDrawn="1">
          <p15:clr>
            <a:srgbClr val="A4A3A4"/>
          </p15:clr>
        </p15:guide>
        <p15:guide id="6" orient="horz" pos="5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Ирина" initials="ИИ" lastIdx="3" clrIdx="0">
    <p:extLst>
      <p:ext uri="{19B8F6BF-5375-455C-9EA6-DF929625EA0E}">
        <p15:presenceInfo xmlns:p15="http://schemas.microsoft.com/office/powerpoint/2012/main" userId="6136d9e1df1aee72" providerId="Windows Live"/>
      </p:ext>
    </p:extLst>
  </p:cmAuthor>
  <p:cmAuthor id="2" name="Рожин Алексей Сергеевич" initials="РАС" lastIdx="2" clrIdx="1">
    <p:extLst>
      <p:ext uri="{19B8F6BF-5375-455C-9EA6-DF929625EA0E}">
        <p15:presenceInfo xmlns:p15="http://schemas.microsoft.com/office/powerpoint/2012/main" userId="Рожин Алексей Сергеевич" providerId="None"/>
      </p:ext>
    </p:extLst>
  </p:cmAuthor>
  <p:cmAuthor id="3" name="Aisuluu Suleimanova" initials="AS" lastIdx="30" clrIdx="2">
    <p:extLst>
      <p:ext uri="{19B8F6BF-5375-455C-9EA6-DF929625EA0E}">
        <p15:presenceInfo xmlns:p15="http://schemas.microsoft.com/office/powerpoint/2012/main" userId="53568aa7a4458b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2E75B6"/>
    <a:srgbClr val="D2A7AA"/>
    <a:srgbClr val="D9C7A9"/>
    <a:srgbClr val="CFC575"/>
    <a:srgbClr val="BC888A"/>
    <a:srgbClr val="EEC0A6"/>
    <a:srgbClr val="B9CE9E"/>
    <a:srgbClr val="B8896C"/>
    <a:srgbClr val="AE7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5238" autoAdjust="0"/>
  </p:normalViewPr>
  <p:slideViewPr>
    <p:cSldViewPr snapToGrid="0" showGuides="1">
      <p:cViewPr varScale="1">
        <p:scale>
          <a:sx n="106" d="100"/>
          <a:sy n="106" d="100"/>
        </p:scale>
        <p:origin x="78" y="-66"/>
      </p:cViewPr>
      <p:guideLst>
        <p:guide pos="3840"/>
        <p:guide orient="horz" pos="2183"/>
        <p:guide pos="363"/>
        <p:guide pos="7317"/>
        <p:guide orient="horz" pos="5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5" d="100"/>
          <a:sy n="75" d="100"/>
        </p:scale>
        <p:origin x="40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F4AD8-5AC5-4DE2-91C7-DB5B4411160C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dirty="0"/>
              <a:t>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3120B-1E57-4E08-A34E-74907AC8211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13194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072F2-D175-4426-A988-93B17AF4C0D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dirty="0"/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7212A-581D-4634-A82C-A389FC8B6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54341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39378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9590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6669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56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 noChangeAspect="1"/>
          </p:cNvGrpSpPr>
          <p:nvPr userDrawn="1"/>
        </p:nvGrpSpPr>
        <p:grpSpPr>
          <a:xfrm>
            <a:off x="9917245" y="460896"/>
            <a:ext cx="1646048" cy="465788"/>
            <a:chOff x="10158413" y="455613"/>
            <a:chExt cx="1552575" cy="58578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650663" y="455613"/>
              <a:ext cx="60325" cy="260350"/>
            </a:xfrm>
            <a:custGeom>
              <a:avLst/>
              <a:gdLst>
                <a:gd name="T0" fmla="*/ 0 w 38"/>
                <a:gd name="T1" fmla="*/ 164 h 164"/>
                <a:gd name="T2" fmla="*/ 0 w 38"/>
                <a:gd name="T3" fmla="*/ 39 h 164"/>
                <a:gd name="T4" fmla="*/ 38 w 38"/>
                <a:gd name="T5" fmla="*/ 0 h 164"/>
                <a:gd name="T6" fmla="*/ 38 w 38"/>
                <a:gd name="T7" fmla="*/ 164 h 164"/>
                <a:gd name="T8" fmla="*/ 0 w 38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64">
                  <a:moveTo>
                    <a:pt x="0" y="164"/>
                  </a:moveTo>
                  <a:lnTo>
                    <a:pt x="0" y="39"/>
                  </a:lnTo>
                  <a:lnTo>
                    <a:pt x="38" y="0"/>
                  </a:lnTo>
                  <a:lnTo>
                    <a:pt x="38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E10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450638" y="455613"/>
              <a:ext cx="260350" cy="61912"/>
            </a:xfrm>
            <a:custGeom>
              <a:avLst/>
              <a:gdLst>
                <a:gd name="T0" fmla="*/ 0 w 164"/>
                <a:gd name="T1" fmla="*/ 39 h 39"/>
                <a:gd name="T2" fmla="*/ 0 w 164"/>
                <a:gd name="T3" fmla="*/ 0 h 39"/>
                <a:gd name="T4" fmla="*/ 164 w 164"/>
                <a:gd name="T5" fmla="*/ 0 h 39"/>
                <a:gd name="T6" fmla="*/ 126 w 164"/>
                <a:gd name="T7" fmla="*/ 39 h 39"/>
                <a:gd name="T8" fmla="*/ 0 w 164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39">
                  <a:moveTo>
                    <a:pt x="0" y="39"/>
                  </a:moveTo>
                  <a:lnTo>
                    <a:pt x="0" y="0"/>
                  </a:lnTo>
                  <a:lnTo>
                    <a:pt x="164" y="0"/>
                  </a:lnTo>
                  <a:lnTo>
                    <a:pt x="126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AC19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1450638" y="517525"/>
              <a:ext cx="200025" cy="198437"/>
            </a:xfrm>
            <a:custGeom>
              <a:avLst/>
              <a:gdLst>
                <a:gd name="T0" fmla="*/ 0 w 126"/>
                <a:gd name="T1" fmla="*/ 125 h 125"/>
                <a:gd name="T2" fmla="*/ 126 w 126"/>
                <a:gd name="T3" fmla="*/ 0 h 125"/>
                <a:gd name="T4" fmla="*/ 126 w 126"/>
                <a:gd name="T5" fmla="*/ 125 h 125"/>
                <a:gd name="T6" fmla="*/ 0 w 126"/>
                <a:gd name="T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D0CF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1450638" y="517525"/>
              <a:ext cx="200025" cy="198437"/>
            </a:xfrm>
            <a:custGeom>
              <a:avLst/>
              <a:gdLst>
                <a:gd name="T0" fmla="*/ 0 w 126"/>
                <a:gd name="T1" fmla="*/ 125 h 125"/>
                <a:gd name="T2" fmla="*/ 0 w 126"/>
                <a:gd name="T3" fmla="*/ 0 h 125"/>
                <a:gd name="T4" fmla="*/ 126 w 126"/>
                <a:gd name="T5" fmla="*/ 0 h 125"/>
                <a:gd name="T6" fmla="*/ 0 w 126"/>
                <a:gd name="T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18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999788" y="457200"/>
              <a:ext cx="84138" cy="100012"/>
            </a:xfrm>
            <a:custGeom>
              <a:avLst/>
              <a:gdLst>
                <a:gd name="T0" fmla="*/ 68 w 119"/>
                <a:gd name="T1" fmla="*/ 51 h 142"/>
                <a:gd name="T2" fmla="*/ 119 w 119"/>
                <a:gd name="T3" fmla="*/ 96 h 142"/>
                <a:gd name="T4" fmla="*/ 67 w 119"/>
                <a:gd name="T5" fmla="*/ 142 h 142"/>
                <a:gd name="T6" fmla="*/ 0 w 119"/>
                <a:gd name="T7" fmla="*/ 142 h 142"/>
                <a:gd name="T8" fmla="*/ 0 w 119"/>
                <a:gd name="T9" fmla="*/ 0 h 142"/>
                <a:gd name="T10" fmla="*/ 106 w 119"/>
                <a:gd name="T11" fmla="*/ 0 h 142"/>
                <a:gd name="T12" fmla="*/ 106 w 119"/>
                <a:gd name="T13" fmla="*/ 26 h 142"/>
                <a:gd name="T14" fmla="*/ 31 w 119"/>
                <a:gd name="T15" fmla="*/ 26 h 142"/>
                <a:gd name="T16" fmla="*/ 31 w 119"/>
                <a:gd name="T17" fmla="*/ 51 h 142"/>
                <a:gd name="T18" fmla="*/ 68 w 119"/>
                <a:gd name="T19" fmla="*/ 51 h 142"/>
                <a:gd name="T20" fmla="*/ 64 w 119"/>
                <a:gd name="T21" fmla="*/ 76 h 142"/>
                <a:gd name="T22" fmla="*/ 31 w 119"/>
                <a:gd name="T23" fmla="*/ 76 h 142"/>
                <a:gd name="T24" fmla="*/ 31 w 119"/>
                <a:gd name="T25" fmla="*/ 117 h 142"/>
                <a:gd name="T26" fmla="*/ 64 w 119"/>
                <a:gd name="T27" fmla="*/ 117 h 142"/>
                <a:gd name="T28" fmla="*/ 89 w 119"/>
                <a:gd name="T29" fmla="*/ 96 h 142"/>
                <a:gd name="T30" fmla="*/ 64 w 119"/>
                <a:gd name="T31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42">
                  <a:moveTo>
                    <a:pt x="68" y="51"/>
                  </a:moveTo>
                  <a:cubicBezTo>
                    <a:pt x="97" y="51"/>
                    <a:pt x="119" y="65"/>
                    <a:pt x="119" y="96"/>
                  </a:cubicBezTo>
                  <a:cubicBezTo>
                    <a:pt x="119" y="128"/>
                    <a:pt x="98" y="142"/>
                    <a:pt x="67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51"/>
                    <a:pt x="31" y="51"/>
                    <a:pt x="31" y="51"/>
                  </a:cubicBezTo>
                  <a:lnTo>
                    <a:pt x="68" y="51"/>
                  </a:lnTo>
                  <a:close/>
                  <a:moveTo>
                    <a:pt x="64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79" y="117"/>
                    <a:pt x="89" y="111"/>
                    <a:pt x="89" y="96"/>
                  </a:cubicBezTo>
                  <a:cubicBezTo>
                    <a:pt x="89" y="81"/>
                    <a:pt x="78" y="76"/>
                    <a:pt x="64" y="76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1087101" y="457200"/>
              <a:ext cx="100013" cy="100012"/>
            </a:xfrm>
            <a:custGeom>
              <a:avLst/>
              <a:gdLst>
                <a:gd name="T0" fmla="*/ 63 w 63"/>
                <a:gd name="T1" fmla="*/ 63 h 63"/>
                <a:gd name="T2" fmla="*/ 48 w 63"/>
                <a:gd name="T3" fmla="*/ 63 h 63"/>
                <a:gd name="T4" fmla="*/ 43 w 63"/>
                <a:gd name="T5" fmla="*/ 49 h 63"/>
                <a:gd name="T6" fmla="*/ 20 w 63"/>
                <a:gd name="T7" fmla="*/ 49 h 63"/>
                <a:gd name="T8" fmla="*/ 15 w 63"/>
                <a:gd name="T9" fmla="*/ 63 h 63"/>
                <a:gd name="T10" fmla="*/ 0 w 63"/>
                <a:gd name="T11" fmla="*/ 63 h 63"/>
                <a:gd name="T12" fmla="*/ 24 w 63"/>
                <a:gd name="T13" fmla="*/ 0 h 63"/>
                <a:gd name="T14" fmla="*/ 39 w 63"/>
                <a:gd name="T15" fmla="*/ 0 h 63"/>
                <a:gd name="T16" fmla="*/ 63 w 63"/>
                <a:gd name="T17" fmla="*/ 63 h 63"/>
                <a:gd name="T18" fmla="*/ 31 w 63"/>
                <a:gd name="T19" fmla="*/ 16 h 63"/>
                <a:gd name="T20" fmla="*/ 23 w 63"/>
                <a:gd name="T21" fmla="*/ 39 h 63"/>
                <a:gd name="T22" fmla="*/ 40 w 63"/>
                <a:gd name="T23" fmla="*/ 39 h 63"/>
                <a:gd name="T24" fmla="*/ 31 w 63"/>
                <a:gd name="T25" fmla="*/ 1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63">
                  <a:moveTo>
                    <a:pt x="63" y="63"/>
                  </a:moveTo>
                  <a:lnTo>
                    <a:pt x="48" y="63"/>
                  </a:lnTo>
                  <a:lnTo>
                    <a:pt x="43" y="49"/>
                  </a:lnTo>
                  <a:lnTo>
                    <a:pt x="20" y="49"/>
                  </a:lnTo>
                  <a:lnTo>
                    <a:pt x="15" y="63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63" y="63"/>
                  </a:lnTo>
                  <a:close/>
                  <a:moveTo>
                    <a:pt x="31" y="16"/>
                  </a:moveTo>
                  <a:lnTo>
                    <a:pt x="23" y="39"/>
                  </a:lnTo>
                  <a:lnTo>
                    <a:pt x="40" y="39"/>
                  </a:lnTo>
                  <a:lnTo>
                    <a:pt x="31" y="16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1195051" y="457200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36 h 63"/>
                <a:gd name="T6" fmla="*/ 14 w 53"/>
                <a:gd name="T7" fmla="*/ 36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24 h 63"/>
                <a:gd name="T18" fmla="*/ 39 w 53"/>
                <a:gd name="T19" fmla="*/ 24 h 63"/>
                <a:gd name="T20" fmla="*/ 39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39" y="24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1298238" y="457200"/>
              <a:ext cx="92075" cy="100012"/>
            </a:xfrm>
            <a:custGeom>
              <a:avLst/>
              <a:gdLst>
                <a:gd name="T0" fmla="*/ 32 w 58"/>
                <a:gd name="T1" fmla="*/ 25 h 63"/>
                <a:gd name="T2" fmla="*/ 58 w 58"/>
                <a:gd name="T3" fmla="*/ 63 h 63"/>
                <a:gd name="T4" fmla="*/ 41 w 58"/>
                <a:gd name="T5" fmla="*/ 63 h 63"/>
                <a:gd name="T6" fmla="*/ 22 w 58"/>
                <a:gd name="T7" fmla="*/ 35 h 63"/>
                <a:gd name="T8" fmla="*/ 14 w 58"/>
                <a:gd name="T9" fmla="*/ 43 h 63"/>
                <a:gd name="T10" fmla="*/ 14 w 58"/>
                <a:gd name="T11" fmla="*/ 63 h 63"/>
                <a:gd name="T12" fmla="*/ 0 w 58"/>
                <a:gd name="T13" fmla="*/ 63 h 63"/>
                <a:gd name="T14" fmla="*/ 0 w 58"/>
                <a:gd name="T15" fmla="*/ 0 h 63"/>
                <a:gd name="T16" fmla="*/ 14 w 58"/>
                <a:gd name="T17" fmla="*/ 0 h 63"/>
                <a:gd name="T18" fmla="*/ 14 w 58"/>
                <a:gd name="T19" fmla="*/ 26 h 63"/>
                <a:gd name="T20" fmla="*/ 39 w 58"/>
                <a:gd name="T21" fmla="*/ 0 h 63"/>
                <a:gd name="T22" fmla="*/ 56 w 58"/>
                <a:gd name="T23" fmla="*/ 0 h 63"/>
                <a:gd name="T24" fmla="*/ 32 w 58"/>
                <a:gd name="T25" fmla="*/ 2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3">
                  <a:moveTo>
                    <a:pt x="32" y="25"/>
                  </a:moveTo>
                  <a:lnTo>
                    <a:pt x="58" y="63"/>
                  </a:lnTo>
                  <a:lnTo>
                    <a:pt x="41" y="63"/>
                  </a:lnTo>
                  <a:lnTo>
                    <a:pt x="22" y="35"/>
                  </a:lnTo>
                  <a:lnTo>
                    <a:pt x="14" y="43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39" y="0"/>
                  </a:lnTo>
                  <a:lnTo>
                    <a:pt x="56" y="0"/>
                  </a:lnTo>
                  <a:lnTo>
                    <a:pt x="32" y="2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0158413" y="617538"/>
              <a:ext cx="85725" cy="100012"/>
            </a:xfrm>
            <a:custGeom>
              <a:avLst/>
              <a:gdLst>
                <a:gd name="T0" fmla="*/ 54 w 54"/>
                <a:gd name="T1" fmla="*/ 63 h 63"/>
                <a:gd name="T2" fmla="*/ 40 w 54"/>
                <a:gd name="T3" fmla="*/ 63 h 63"/>
                <a:gd name="T4" fmla="*/ 40 w 54"/>
                <a:gd name="T5" fmla="*/ 36 h 63"/>
                <a:gd name="T6" fmla="*/ 14 w 54"/>
                <a:gd name="T7" fmla="*/ 36 h 63"/>
                <a:gd name="T8" fmla="*/ 14 w 54"/>
                <a:gd name="T9" fmla="*/ 63 h 63"/>
                <a:gd name="T10" fmla="*/ 0 w 54"/>
                <a:gd name="T11" fmla="*/ 63 h 63"/>
                <a:gd name="T12" fmla="*/ 0 w 54"/>
                <a:gd name="T13" fmla="*/ 0 h 63"/>
                <a:gd name="T14" fmla="*/ 14 w 54"/>
                <a:gd name="T15" fmla="*/ 0 h 63"/>
                <a:gd name="T16" fmla="*/ 14 w 54"/>
                <a:gd name="T17" fmla="*/ 24 h 63"/>
                <a:gd name="T18" fmla="*/ 40 w 54"/>
                <a:gd name="T19" fmla="*/ 24 h 63"/>
                <a:gd name="T20" fmla="*/ 40 w 54"/>
                <a:gd name="T21" fmla="*/ 0 h 63"/>
                <a:gd name="T22" fmla="*/ 54 w 54"/>
                <a:gd name="T23" fmla="*/ 0 h 63"/>
                <a:gd name="T24" fmla="*/ 54 w 54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3">
                  <a:moveTo>
                    <a:pt x="54" y="63"/>
                  </a:moveTo>
                  <a:lnTo>
                    <a:pt x="40" y="63"/>
                  </a:lnTo>
                  <a:lnTo>
                    <a:pt x="40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40" y="24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263188" y="617538"/>
              <a:ext cx="76200" cy="100012"/>
            </a:xfrm>
            <a:custGeom>
              <a:avLst/>
              <a:gdLst>
                <a:gd name="T0" fmla="*/ 47 w 48"/>
                <a:gd name="T1" fmla="*/ 12 h 63"/>
                <a:gd name="T2" fmla="*/ 13 w 48"/>
                <a:gd name="T3" fmla="*/ 12 h 63"/>
                <a:gd name="T4" fmla="*/ 13 w 48"/>
                <a:gd name="T5" fmla="*/ 25 h 63"/>
                <a:gd name="T6" fmla="*/ 44 w 48"/>
                <a:gd name="T7" fmla="*/ 25 h 63"/>
                <a:gd name="T8" fmla="*/ 44 w 48"/>
                <a:gd name="T9" fmla="*/ 36 h 63"/>
                <a:gd name="T10" fmla="*/ 13 w 48"/>
                <a:gd name="T11" fmla="*/ 36 h 63"/>
                <a:gd name="T12" fmla="*/ 13 w 48"/>
                <a:gd name="T13" fmla="*/ 52 h 63"/>
                <a:gd name="T14" fmla="*/ 48 w 48"/>
                <a:gd name="T15" fmla="*/ 52 h 63"/>
                <a:gd name="T16" fmla="*/ 48 w 48"/>
                <a:gd name="T17" fmla="*/ 63 h 63"/>
                <a:gd name="T18" fmla="*/ 0 w 48"/>
                <a:gd name="T19" fmla="*/ 63 h 63"/>
                <a:gd name="T20" fmla="*/ 0 w 48"/>
                <a:gd name="T21" fmla="*/ 0 h 63"/>
                <a:gd name="T22" fmla="*/ 47 w 48"/>
                <a:gd name="T23" fmla="*/ 0 h 63"/>
                <a:gd name="T24" fmla="*/ 47 w 48"/>
                <a:gd name="T25" fmla="*/ 1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63">
                  <a:moveTo>
                    <a:pt x="47" y="12"/>
                  </a:moveTo>
                  <a:lnTo>
                    <a:pt x="13" y="12"/>
                  </a:lnTo>
                  <a:lnTo>
                    <a:pt x="13" y="25"/>
                  </a:lnTo>
                  <a:lnTo>
                    <a:pt x="44" y="25"/>
                  </a:lnTo>
                  <a:lnTo>
                    <a:pt x="44" y="36"/>
                  </a:lnTo>
                  <a:lnTo>
                    <a:pt x="13" y="36"/>
                  </a:lnTo>
                  <a:lnTo>
                    <a:pt x="13" y="52"/>
                  </a:lnTo>
                  <a:lnTo>
                    <a:pt x="48" y="52"/>
                  </a:lnTo>
                  <a:lnTo>
                    <a:pt x="48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035367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12 h 63"/>
                <a:gd name="T6" fmla="*/ 14 w 53"/>
                <a:gd name="T7" fmla="*/ 12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53 w 53"/>
                <a:gd name="T15" fmla="*/ 0 h 63"/>
                <a:gd name="T16" fmla="*/ 53 w 53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12"/>
                  </a:lnTo>
                  <a:lnTo>
                    <a:pt x="14" y="12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10456863" y="617538"/>
              <a:ext cx="80963" cy="100012"/>
            </a:xfrm>
            <a:custGeom>
              <a:avLst/>
              <a:gdLst>
                <a:gd name="T0" fmla="*/ 62 w 114"/>
                <a:gd name="T1" fmla="*/ 0 h 143"/>
                <a:gd name="T2" fmla="*/ 114 w 114"/>
                <a:gd name="T3" fmla="*/ 46 h 143"/>
                <a:gd name="T4" fmla="*/ 64 w 114"/>
                <a:gd name="T5" fmla="*/ 92 h 143"/>
                <a:gd name="T6" fmla="*/ 32 w 114"/>
                <a:gd name="T7" fmla="*/ 92 h 143"/>
                <a:gd name="T8" fmla="*/ 32 w 114"/>
                <a:gd name="T9" fmla="*/ 143 h 143"/>
                <a:gd name="T10" fmla="*/ 0 w 114"/>
                <a:gd name="T11" fmla="*/ 143 h 143"/>
                <a:gd name="T12" fmla="*/ 0 w 114"/>
                <a:gd name="T13" fmla="*/ 0 h 143"/>
                <a:gd name="T14" fmla="*/ 62 w 114"/>
                <a:gd name="T15" fmla="*/ 0 h 143"/>
                <a:gd name="T16" fmla="*/ 32 w 114"/>
                <a:gd name="T17" fmla="*/ 67 h 143"/>
                <a:gd name="T18" fmla="*/ 59 w 114"/>
                <a:gd name="T19" fmla="*/ 67 h 143"/>
                <a:gd name="T20" fmla="*/ 84 w 114"/>
                <a:gd name="T21" fmla="*/ 47 h 143"/>
                <a:gd name="T22" fmla="*/ 60 w 114"/>
                <a:gd name="T23" fmla="*/ 26 h 143"/>
                <a:gd name="T24" fmla="*/ 32 w 114"/>
                <a:gd name="T25" fmla="*/ 26 h 143"/>
                <a:gd name="T26" fmla="*/ 32 w 114"/>
                <a:gd name="T27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43">
                  <a:moveTo>
                    <a:pt x="62" y="0"/>
                  </a:moveTo>
                  <a:cubicBezTo>
                    <a:pt x="93" y="0"/>
                    <a:pt x="114" y="15"/>
                    <a:pt x="114" y="46"/>
                  </a:cubicBezTo>
                  <a:cubicBezTo>
                    <a:pt x="114" y="77"/>
                    <a:pt x="92" y="92"/>
                    <a:pt x="64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2" y="0"/>
                  </a:lnTo>
                  <a:close/>
                  <a:moveTo>
                    <a:pt x="32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73" y="67"/>
                    <a:pt x="84" y="62"/>
                    <a:pt x="84" y="47"/>
                  </a:cubicBezTo>
                  <a:cubicBezTo>
                    <a:pt x="84" y="31"/>
                    <a:pt x="73" y="26"/>
                    <a:pt x="60" y="26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32" y="67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10547351" y="615950"/>
              <a:ext cx="98425" cy="104775"/>
            </a:xfrm>
            <a:custGeom>
              <a:avLst/>
              <a:gdLst>
                <a:gd name="T0" fmla="*/ 140 w 140"/>
                <a:gd name="T1" fmla="*/ 75 h 149"/>
                <a:gd name="T2" fmla="*/ 70 w 140"/>
                <a:gd name="T3" fmla="*/ 149 h 149"/>
                <a:gd name="T4" fmla="*/ 0 w 140"/>
                <a:gd name="T5" fmla="*/ 75 h 149"/>
                <a:gd name="T6" fmla="*/ 70 w 140"/>
                <a:gd name="T7" fmla="*/ 0 h 149"/>
                <a:gd name="T8" fmla="*/ 140 w 140"/>
                <a:gd name="T9" fmla="*/ 75 h 149"/>
                <a:gd name="T10" fmla="*/ 31 w 140"/>
                <a:gd name="T11" fmla="*/ 74 h 149"/>
                <a:gd name="T12" fmla="*/ 70 w 140"/>
                <a:gd name="T13" fmla="*/ 123 h 149"/>
                <a:gd name="T14" fmla="*/ 108 w 140"/>
                <a:gd name="T15" fmla="*/ 74 h 149"/>
                <a:gd name="T16" fmla="*/ 70 w 140"/>
                <a:gd name="T17" fmla="*/ 26 h 149"/>
                <a:gd name="T18" fmla="*/ 31 w 140"/>
                <a:gd name="T19" fmla="*/ 7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9">
                  <a:moveTo>
                    <a:pt x="140" y="75"/>
                  </a:moveTo>
                  <a:cubicBezTo>
                    <a:pt x="140" y="119"/>
                    <a:pt x="112" y="149"/>
                    <a:pt x="70" y="149"/>
                  </a:cubicBezTo>
                  <a:cubicBezTo>
                    <a:pt x="28" y="149"/>
                    <a:pt x="0" y="119"/>
                    <a:pt x="0" y="75"/>
                  </a:cubicBezTo>
                  <a:cubicBezTo>
                    <a:pt x="0" y="30"/>
                    <a:pt x="28" y="0"/>
                    <a:pt x="70" y="0"/>
                  </a:cubicBezTo>
                  <a:cubicBezTo>
                    <a:pt x="112" y="0"/>
                    <a:pt x="140" y="30"/>
                    <a:pt x="140" y="75"/>
                  </a:cubicBezTo>
                  <a:close/>
                  <a:moveTo>
                    <a:pt x="31" y="74"/>
                  </a:moveTo>
                  <a:cubicBezTo>
                    <a:pt x="31" y="105"/>
                    <a:pt x="46" y="123"/>
                    <a:pt x="70" y="123"/>
                  </a:cubicBezTo>
                  <a:cubicBezTo>
                    <a:pt x="94" y="123"/>
                    <a:pt x="108" y="105"/>
                    <a:pt x="108" y="74"/>
                  </a:cubicBezTo>
                  <a:cubicBezTo>
                    <a:pt x="108" y="44"/>
                    <a:pt x="94" y="26"/>
                    <a:pt x="70" y="26"/>
                  </a:cubicBezTo>
                  <a:cubicBezTo>
                    <a:pt x="46" y="26"/>
                    <a:pt x="31" y="45"/>
                    <a:pt x="31" y="74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Freeform 18"/>
            <p:cNvSpPr>
              <a:spLocks noEditPoints="1"/>
            </p:cNvSpPr>
            <p:nvPr/>
          </p:nvSpPr>
          <p:spPr bwMode="auto">
            <a:xfrm>
              <a:off x="10655301" y="617538"/>
              <a:ext cx="109538" cy="100012"/>
            </a:xfrm>
            <a:custGeom>
              <a:avLst/>
              <a:gdLst>
                <a:gd name="T0" fmla="*/ 93 w 155"/>
                <a:gd name="T1" fmla="*/ 127 h 143"/>
                <a:gd name="T2" fmla="*/ 93 w 155"/>
                <a:gd name="T3" fmla="*/ 143 h 143"/>
                <a:gd name="T4" fmla="*/ 62 w 155"/>
                <a:gd name="T5" fmla="*/ 143 h 143"/>
                <a:gd name="T6" fmla="*/ 62 w 155"/>
                <a:gd name="T7" fmla="*/ 127 h 143"/>
                <a:gd name="T8" fmla="*/ 0 w 155"/>
                <a:gd name="T9" fmla="*/ 70 h 143"/>
                <a:gd name="T10" fmla="*/ 62 w 155"/>
                <a:gd name="T11" fmla="*/ 14 h 143"/>
                <a:gd name="T12" fmla="*/ 62 w 155"/>
                <a:gd name="T13" fmla="*/ 0 h 143"/>
                <a:gd name="T14" fmla="*/ 93 w 155"/>
                <a:gd name="T15" fmla="*/ 0 h 143"/>
                <a:gd name="T16" fmla="*/ 93 w 155"/>
                <a:gd name="T17" fmla="*/ 14 h 143"/>
                <a:gd name="T18" fmla="*/ 155 w 155"/>
                <a:gd name="T19" fmla="*/ 70 h 143"/>
                <a:gd name="T20" fmla="*/ 93 w 155"/>
                <a:gd name="T21" fmla="*/ 127 h 143"/>
                <a:gd name="T22" fmla="*/ 62 w 155"/>
                <a:gd name="T23" fmla="*/ 37 h 143"/>
                <a:gd name="T24" fmla="*/ 31 w 155"/>
                <a:gd name="T25" fmla="*/ 70 h 143"/>
                <a:gd name="T26" fmla="*/ 62 w 155"/>
                <a:gd name="T27" fmla="*/ 104 h 143"/>
                <a:gd name="T28" fmla="*/ 62 w 155"/>
                <a:gd name="T29" fmla="*/ 37 h 143"/>
                <a:gd name="T30" fmla="*/ 93 w 155"/>
                <a:gd name="T31" fmla="*/ 37 h 143"/>
                <a:gd name="T32" fmla="*/ 93 w 155"/>
                <a:gd name="T33" fmla="*/ 104 h 143"/>
                <a:gd name="T34" fmla="*/ 125 w 155"/>
                <a:gd name="T35" fmla="*/ 70 h 143"/>
                <a:gd name="T36" fmla="*/ 93 w 155"/>
                <a:gd name="T37" fmla="*/ 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143">
                  <a:moveTo>
                    <a:pt x="93" y="127"/>
                  </a:moveTo>
                  <a:cubicBezTo>
                    <a:pt x="93" y="143"/>
                    <a:pt x="93" y="143"/>
                    <a:pt x="93" y="143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26" y="126"/>
                    <a:pt x="0" y="106"/>
                    <a:pt x="0" y="70"/>
                  </a:cubicBezTo>
                  <a:cubicBezTo>
                    <a:pt x="0" y="36"/>
                    <a:pt x="25" y="16"/>
                    <a:pt x="62" y="14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130" y="16"/>
                    <a:pt x="155" y="36"/>
                    <a:pt x="155" y="70"/>
                  </a:cubicBezTo>
                  <a:cubicBezTo>
                    <a:pt x="155" y="106"/>
                    <a:pt x="130" y="126"/>
                    <a:pt x="93" y="127"/>
                  </a:cubicBezTo>
                  <a:close/>
                  <a:moveTo>
                    <a:pt x="62" y="37"/>
                  </a:moveTo>
                  <a:cubicBezTo>
                    <a:pt x="42" y="38"/>
                    <a:pt x="31" y="50"/>
                    <a:pt x="31" y="70"/>
                  </a:cubicBezTo>
                  <a:cubicBezTo>
                    <a:pt x="31" y="89"/>
                    <a:pt x="42" y="103"/>
                    <a:pt x="62" y="104"/>
                  </a:cubicBezTo>
                  <a:lnTo>
                    <a:pt x="62" y="37"/>
                  </a:lnTo>
                  <a:close/>
                  <a:moveTo>
                    <a:pt x="93" y="37"/>
                  </a:moveTo>
                  <a:cubicBezTo>
                    <a:pt x="93" y="104"/>
                    <a:pt x="93" y="104"/>
                    <a:pt x="93" y="104"/>
                  </a:cubicBezTo>
                  <a:cubicBezTo>
                    <a:pt x="113" y="103"/>
                    <a:pt x="125" y="89"/>
                    <a:pt x="125" y="70"/>
                  </a:cubicBezTo>
                  <a:cubicBezTo>
                    <a:pt x="125" y="50"/>
                    <a:pt x="114" y="38"/>
                    <a:pt x="93" y="37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1077912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40 w 53"/>
                <a:gd name="T3" fmla="*/ 63 h 63"/>
                <a:gd name="T4" fmla="*/ 40 w 53"/>
                <a:gd name="T5" fmla="*/ 20 h 63"/>
                <a:gd name="T6" fmla="*/ 39 w 53"/>
                <a:gd name="T7" fmla="*/ 20 h 63"/>
                <a:gd name="T8" fmla="*/ 15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44 h 63"/>
                <a:gd name="T18" fmla="*/ 14 w 53"/>
                <a:gd name="T19" fmla="*/ 44 h 63"/>
                <a:gd name="T20" fmla="*/ 38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40" y="63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15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38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10874376" y="617538"/>
              <a:ext cx="90488" cy="103187"/>
            </a:xfrm>
            <a:custGeom>
              <a:avLst/>
              <a:gdLst>
                <a:gd name="T0" fmla="*/ 129 w 129"/>
                <a:gd name="T1" fmla="*/ 143 h 146"/>
                <a:gd name="T2" fmla="*/ 98 w 129"/>
                <a:gd name="T3" fmla="*/ 143 h 146"/>
                <a:gd name="T4" fmla="*/ 98 w 129"/>
                <a:gd name="T5" fmla="*/ 27 h 146"/>
                <a:gd name="T6" fmla="*/ 60 w 129"/>
                <a:gd name="T7" fmla="*/ 27 h 146"/>
                <a:gd name="T8" fmla="*/ 58 w 129"/>
                <a:gd name="T9" fmla="*/ 87 h 146"/>
                <a:gd name="T10" fmla="*/ 18 w 129"/>
                <a:gd name="T11" fmla="*/ 146 h 146"/>
                <a:gd name="T12" fmla="*/ 0 w 129"/>
                <a:gd name="T13" fmla="*/ 143 h 146"/>
                <a:gd name="T14" fmla="*/ 0 w 129"/>
                <a:gd name="T15" fmla="*/ 118 h 146"/>
                <a:gd name="T16" fmla="*/ 11 w 129"/>
                <a:gd name="T17" fmla="*/ 120 h 146"/>
                <a:gd name="T18" fmla="*/ 27 w 129"/>
                <a:gd name="T19" fmla="*/ 87 h 146"/>
                <a:gd name="T20" fmla="*/ 30 w 129"/>
                <a:gd name="T21" fmla="*/ 0 h 146"/>
                <a:gd name="T22" fmla="*/ 129 w 129"/>
                <a:gd name="T23" fmla="*/ 0 h 146"/>
                <a:gd name="T24" fmla="*/ 129 w 129"/>
                <a:gd name="T25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46">
                  <a:moveTo>
                    <a:pt x="129" y="143"/>
                  </a:moveTo>
                  <a:cubicBezTo>
                    <a:pt x="98" y="143"/>
                    <a:pt x="98" y="143"/>
                    <a:pt x="98" y="143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6" y="128"/>
                    <a:pt x="42" y="146"/>
                    <a:pt x="18" y="146"/>
                  </a:cubicBezTo>
                  <a:cubicBezTo>
                    <a:pt x="12" y="146"/>
                    <a:pt x="5" y="145"/>
                    <a:pt x="0" y="14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9"/>
                    <a:pt x="7" y="120"/>
                    <a:pt x="11" y="120"/>
                  </a:cubicBezTo>
                  <a:cubicBezTo>
                    <a:pt x="20" y="120"/>
                    <a:pt x="27" y="116"/>
                    <a:pt x="27" y="8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9" y="0"/>
                    <a:pt x="129" y="0"/>
                    <a:pt x="129" y="0"/>
                  </a:cubicBezTo>
                  <a:lnTo>
                    <a:pt x="129" y="14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10983913" y="617538"/>
              <a:ext cx="80963" cy="100012"/>
            </a:xfrm>
            <a:custGeom>
              <a:avLst/>
              <a:gdLst>
                <a:gd name="T0" fmla="*/ 63 w 115"/>
                <a:gd name="T1" fmla="*/ 143 h 143"/>
                <a:gd name="T2" fmla="*/ 0 w 115"/>
                <a:gd name="T3" fmla="*/ 143 h 143"/>
                <a:gd name="T4" fmla="*/ 0 w 115"/>
                <a:gd name="T5" fmla="*/ 0 h 143"/>
                <a:gd name="T6" fmla="*/ 31 w 115"/>
                <a:gd name="T7" fmla="*/ 0 h 143"/>
                <a:gd name="T8" fmla="*/ 31 w 115"/>
                <a:gd name="T9" fmla="*/ 52 h 143"/>
                <a:gd name="T10" fmla="*/ 64 w 115"/>
                <a:gd name="T11" fmla="*/ 52 h 143"/>
                <a:gd name="T12" fmla="*/ 115 w 115"/>
                <a:gd name="T13" fmla="*/ 97 h 143"/>
                <a:gd name="T14" fmla="*/ 63 w 115"/>
                <a:gd name="T15" fmla="*/ 143 h 143"/>
                <a:gd name="T16" fmla="*/ 60 w 115"/>
                <a:gd name="T17" fmla="*/ 76 h 143"/>
                <a:gd name="T18" fmla="*/ 31 w 115"/>
                <a:gd name="T19" fmla="*/ 76 h 143"/>
                <a:gd name="T20" fmla="*/ 31 w 115"/>
                <a:gd name="T21" fmla="*/ 117 h 143"/>
                <a:gd name="T22" fmla="*/ 60 w 115"/>
                <a:gd name="T23" fmla="*/ 117 h 143"/>
                <a:gd name="T24" fmla="*/ 84 w 115"/>
                <a:gd name="T25" fmla="*/ 97 h 143"/>
                <a:gd name="T26" fmla="*/ 60 w 115"/>
                <a:gd name="T27" fmla="*/ 7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143">
                  <a:moveTo>
                    <a:pt x="63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93" y="52"/>
                    <a:pt x="115" y="66"/>
                    <a:pt x="115" y="97"/>
                  </a:cubicBezTo>
                  <a:cubicBezTo>
                    <a:pt x="115" y="128"/>
                    <a:pt x="93" y="143"/>
                    <a:pt x="63" y="143"/>
                  </a:cubicBezTo>
                  <a:close/>
                  <a:moveTo>
                    <a:pt x="60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75" y="117"/>
                    <a:pt x="84" y="112"/>
                    <a:pt x="84" y="97"/>
                  </a:cubicBezTo>
                  <a:cubicBezTo>
                    <a:pt x="84" y="82"/>
                    <a:pt x="74" y="76"/>
                    <a:pt x="60" y="76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1107757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36 h 63"/>
                <a:gd name="T6" fmla="*/ 14 w 53"/>
                <a:gd name="T7" fmla="*/ 36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24 h 63"/>
                <a:gd name="T18" fmla="*/ 39 w 53"/>
                <a:gd name="T19" fmla="*/ 24 h 63"/>
                <a:gd name="T20" fmla="*/ 39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39" y="24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11182351" y="617538"/>
              <a:ext cx="106363" cy="100012"/>
            </a:xfrm>
            <a:custGeom>
              <a:avLst/>
              <a:gdLst>
                <a:gd name="T0" fmla="*/ 55 w 154"/>
                <a:gd name="T1" fmla="*/ 143 h 143"/>
                <a:gd name="T2" fmla="*/ 0 w 154"/>
                <a:gd name="T3" fmla="*/ 143 h 143"/>
                <a:gd name="T4" fmla="*/ 0 w 154"/>
                <a:gd name="T5" fmla="*/ 0 h 143"/>
                <a:gd name="T6" fmla="*/ 31 w 154"/>
                <a:gd name="T7" fmla="*/ 0 h 143"/>
                <a:gd name="T8" fmla="*/ 31 w 154"/>
                <a:gd name="T9" fmla="*/ 52 h 143"/>
                <a:gd name="T10" fmla="*/ 57 w 154"/>
                <a:gd name="T11" fmla="*/ 52 h 143"/>
                <a:gd name="T12" fmla="*/ 107 w 154"/>
                <a:gd name="T13" fmla="*/ 97 h 143"/>
                <a:gd name="T14" fmla="*/ 55 w 154"/>
                <a:gd name="T15" fmla="*/ 143 h 143"/>
                <a:gd name="T16" fmla="*/ 53 w 154"/>
                <a:gd name="T17" fmla="*/ 76 h 143"/>
                <a:gd name="T18" fmla="*/ 31 w 154"/>
                <a:gd name="T19" fmla="*/ 76 h 143"/>
                <a:gd name="T20" fmla="*/ 31 w 154"/>
                <a:gd name="T21" fmla="*/ 117 h 143"/>
                <a:gd name="T22" fmla="*/ 53 w 154"/>
                <a:gd name="T23" fmla="*/ 117 h 143"/>
                <a:gd name="T24" fmla="*/ 77 w 154"/>
                <a:gd name="T25" fmla="*/ 97 h 143"/>
                <a:gd name="T26" fmla="*/ 53 w 154"/>
                <a:gd name="T27" fmla="*/ 76 h 143"/>
                <a:gd name="T28" fmla="*/ 154 w 154"/>
                <a:gd name="T29" fmla="*/ 0 h 143"/>
                <a:gd name="T30" fmla="*/ 154 w 154"/>
                <a:gd name="T31" fmla="*/ 143 h 143"/>
                <a:gd name="T32" fmla="*/ 123 w 154"/>
                <a:gd name="T33" fmla="*/ 143 h 143"/>
                <a:gd name="T34" fmla="*/ 123 w 154"/>
                <a:gd name="T35" fmla="*/ 0 h 143"/>
                <a:gd name="T36" fmla="*/ 154 w 154"/>
                <a:gd name="T3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143">
                  <a:moveTo>
                    <a:pt x="55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85" y="52"/>
                    <a:pt x="107" y="66"/>
                    <a:pt x="107" y="97"/>
                  </a:cubicBezTo>
                  <a:cubicBezTo>
                    <a:pt x="107" y="128"/>
                    <a:pt x="86" y="143"/>
                    <a:pt x="55" y="143"/>
                  </a:cubicBezTo>
                  <a:close/>
                  <a:moveTo>
                    <a:pt x="53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68" y="117"/>
                    <a:pt x="77" y="112"/>
                    <a:pt x="77" y="97"/>
                  </a:cubicBezTo>
                  <a:cubicBezTo>
                    <a:pt x="77" y="82"/>
                    <a:pt x="67" y="76"/>
                    <a:pt x="53" y="76"/>
                  </a:cubicBezTo>
                  <a:close/>
                  <a:moveTo>
                    <a:pt x="154" y="0"/>
                  </a:moveTo>
                  <a:cubicBezTo>
                    <a:pt x="154" y="143"/>
                    <a:pt x="154" y="143"/>
                    <a:pt x="154" y="14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23" y="0"/>
                    <a:pt x="123" y="0"/>
                    <a:pt x="123" y="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11298238" y="617538"/>
              <a:ext cx="95250" cy="100012"/>
            </a:xfrm>
            <a:custGeom>
              <a:avLst/>
              <a:gdLst>
                <a:gd name="T0" fmla="*/ 38 w 60"/>
                <a:gd name="T1" fmla="*/ 30 h 63"/>
                <a:gd name="T2" fmla="*/ 60 w 60"/>
                <a:gd name="T3" fmla="*/ 63 h 63"/>
                <a:gd name="T4" fmla="*/ 43 w 60"/>
                <a:gd name="T5" fmla="*/ 63 h 63"/>
                <a:gd name="T6" fmla="*/ 29 w 60"/>
                <a:gd name="T7" fmla="*/ 41 h 63"/>
                <a:gd name="T8" fmla="*/ 16 w 60"/>
                <a:gd name="T9" fmla="*/ 63 h 63"/>
                <a:gd name="T10" fmla="*/ 0 w 60"/>
                <a:gd name="T11" fmla="*/ 63 h 63"/>
                <a:gd name="T12" fmla="*/ 22 w 60"/>
                <a:gd name="T13" fmla="*/ 30 h 63"/>
                <a:gd name="T14" fmla="*/ 2 w 60"/>
                <a:gd name="T15" fmla="*/ 0 h 63"/>
                <a:gd name="T16" fmla="*/ 17 w 60"/>
                <a:gd name="T17" fmla="*/ 0 h 63"/>
                <a:gd name="T18" fmla="*/ 30 w 60"/>
                <a:gd name="T19" fmla="*/ 21 h 63"/>
                <a:gd name="T20" fmla="*/ 43 w 60"/>
                <a:gd name="T21" fmla="*/ 0 h 63"/>
                <a:gd name="T22" fmla="*/ 58 w 60"/>
                <a:gd name="T23" fmla="*/ 0 h 63"/>
                <a:gd name="T24" fmla="*/ 38 w 60"/>
                <a:gd name="T25" fmla="*/ 3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63">
                  <a:moveTo>
                    <a:pt x="38" y="30"/>
                  </a:moveTo>
                  <a:lnTo>
                    <a:pt x="60" y="63"/>
                  </a:lnTo>
                  <a:lnTo>
                    <a:pt x="43" y="63"/>
                  </a:lnTo>
                  <a:lnTo>
                    <a:pt x="29" y="41"/>
                  </a:lnTo>
                  <a:lnTo>
                    <a:pt x="16" y="63"/>
                  </a:lnTo>
                  <a:lnTo>
                    <a:pt x="0" y="63"/>
                  </a:lnTo>
                  <a:lnTo>
                    <a:pt x="22" y="30"/>
                  </a:lnTo>
                  <a:lnTo>
                    <a:pt x="2" y="0"/>
                  </a:lnTo>
                  <a:lnTo>
                    <a:pt x="17" y="0"/>
                  </a:lnTo>
                  <a:lnTo>
                    <a:pt x="30" y="21"/>
                  </a:lnTo>
                  <a:lnTo>
                    <a:pt x="43" y="0"/>
                  </a:lnTo>
                  <a:lnTo>
                    <a:pt x="58" y="0"/>
                  </a:lnTo>
                  <a:lnTo>
                    <a:pt x="38" y="30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10706101" y="777875"/>
              <a:ext cx="98425" cy="98425"/>
            </a:xfrm>
            <a:custGeom>
              <a:avLst/>
              <a:gdLst>
                <a:gd name="T0" fmla="*/ 62 w 62"/>
                <a:gd name="T1" fmla="*/ 62 h 62"/>
                <a:gd name="T2" fmla="*/ 48 w 62"/>
                <a:gd name="T3" fmla="*/ 62 h 62"/>
                <a:gd name="T4" fmla="*/ 43 w 62"/>
                <a:gd name="T5" fmla="*/ 49 h 62"/>
                <a:gd name="T6" fmla="*/ 19 w 62"/>
                <a:gd name="T7" fmla="*/ 49 h 62"/>
                <a:gd name="T8" fmla="*/ 15 w 62"/>
                <a:gd name="T9" fmla="*/ 62 h 62"/>
                <a:gd name="T10" fmla="*/ 0 w 62"/>
                <a:gd name="T11" fmla="*/ 62 h 62"/>
                <a:gd name="T12" fmla="*/ 24 w 62"/>
                <a:gd name="T13" fmla="*/ 0 h 62"/>
                <a:gd name="T14" fmla="*/ 38 w 62"/>
                <a:gd name="T15" fmla="*/ 0 h 62"/>
                <a:gd name="T16" fmla="*/ 62 w 62"/>
                <a:gd name="T17" fmla="*/ 62 h 62"/>
                <a:gd name="T18" fmla="*/ 31 w 62"/>
                <a:gd name="T19" fmla="*/ 15 h 62"/>
                <a:gd name="T20" fmla="*/ 23 w 62"/>
                <a:gd name="T21" fmla="*/ 39 h 62"/>
                <a:gd name="T22" fmla="*/ 40 w 62"/>
                <a:gd name="T23" fmla="*/ 39 h 62"/>
                <a:gd name="T24" fmla="*/ 31 w 62"/>
                <a:gd name="T25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2">
                  <a:moveTo>
                    <a:pt x="62" y="62"/>
                  </a:moveTo>
                  <a:lnTo>
                    <a:pt x="48" y="62"/>
                  </a:lnTo>
                  <a:lnTo>
                    <a:pt x="43" y="49"/>
                  </a:lnTo>
                  <a:lnTo>
                    <a:pt x="19" y="49"/>
                  </a:lnTo>
                  <a:lnTo>
                    <a:pt x="15" y="62"/>
                  </a:lnTo>
                  <a:lnTo>
                    <a:pt x="0" y="62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62" y="62"/>
                  </a:lnTo>
                  <a:close/>
                  <a:moveTo>
                    <a:pt x="31" y="15"/>
                  </a:moveTo>
                  <a:lnTo>
                    <a:pt x="23" y="39"/>
                  </a:lnTo>
                  <a:lnTo>
                    <a:pt x="40" y="39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10814051" y="777875"/>
              <a:ext cx="92075" cy="98425"/>
            </a:xfrm>
            <a:custGeom>
              <a:avLst/>
              <a:gdLst>
                <a:gd name="T0" fmla="*/ 31 w 58"/>
                <a:gd name="T1" fmla="*/ 24 h 62"/>
                <a:gd name="T2" fmla="*/ 58 w 58"/>
                <a:gd name="T3" fmla="*/ 62 h 62"/>
                <a:gd name="T4" fmla="*/ 41 w 58"/>
                <a:gd name="T5" fmla="*/ 62 h 62"/>
                <a:gd name="T6" fmla="*/ 22 w 58"/>
                <a:gd name="T7" fmla="*/ 34 h 62"/>
                <a:gd name="T8" fmla="*/ 14 w 58"/>
                <a:gd name="T9" fmla="*/ 42 h 62"/>
                <a:gd name="T10" fmla="*/ 14 w 58"/>
                <a:gd name="T11" fmla="*/ 62 h 62"/>
                <a:gd name="T12" fmla="*/ 0 w 58"/>
                <a:gd name="T13" fmla="*/ 62 h 62"/>
                <a:gd name="T14" fmla="*/ 0 w 58"/>
                <a:gd name="T15" fmla="*/ 0 h 62"/>
                <a:gd name="T16" fmla="*/ 14 w 58"/>
                <a:gd name="T17" fmla="*/ 0 h 62"/>
                <a:gd name="T18" fmla="*/ 14 w 58"/>
                <a:gd name="T19" fmla="*/ 26 h 62"/>
                <a:gd name="T20" fmla="*/ 38 w 58"/>
                <a:gd name="T21" fmla="*/ 0 h 62"/>
                <a:gd name="T22" fmla="*/ 56 w 58"/>
                <a:gd name="T23" fmla="*/ 0 h 62"/>
                <a:gd name="T24" fmla="*/ 31 w 58"/>
                <a:gd name="T25" fmla="*/ 2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2">
                  <a:moveTo>
                    <a:pt x="31" y="24"/>
                  </a:moveTo>
                  <a:lnTo>
                    <a:pt x="58" y="62"/>
                  </a:lnTo>
                  <a:lnTo>
                    <a:pt x="41" y="62"/>
                  </a:lnTo>
                  <a:lnTo>
                    <a:pt x="22" y="34"/>
                  </a:lnTo>
                  <a:lnTo>
                    <a:pt x="14" y="42"/>
                  </a:lnTo>
                  <a:lnTo>
                    <a:pt x="14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31" y="24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10907713" y="777875"/>
              <a:ext cx="80963" cy="98425"/>
            </a:xfrm>
            <a:custGeom>
              <a:avLst/>
              <a:gdLst>
                <a:gd name="T0" fmla="*/ 51 w 51"/>
                <a:gd name="T1" fmla="*/ 12 h 62"/>
                <a:gd name="T2" fmla="*/ 32 w 51"/>
                <a:gd name="T3" fmla="*/ 12 h 62"/>
                <a:gd name="T4" fmla="*/ 32 w 51"/>
                <a:gd name="T5" fmla="*/ 62 h 62"/>
                <a:gd name="T6" fmla="*/ 19 w 51"/>
                <a:gd name="T7" fmla="*/ 62 h 62"/>
                <a:gd name="T8" fmla="*/ 19 w 51"/>
                <a:gd name="T9" fmla="*/ 12 h 62"/>
                <a:gd name="T10" fmla="*/ 0 w 51"/>
                <a:gd name="T11" fmla="*/ 12 h 62"/>
                <a:gd name="T12" fmla="*/ 0 w 51"/>
                <a:gd name="T13" fmla="*/ 0 h 62"/>
                <a:gd name="T14" fmla="*/ 51 w 51"/>
                <a:gd name="T15" fmla="*/ 0 h 62"/>
                <a:gd name="T16" fmla="*/ 51 w 51"/>
                <a:gd name="T17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2">
                  <a:moveTo>
                    <a:pt x="51" y="12"/>
                  </a:moveTo>
                  <a:lnTo>
                    <a:pt x="32" y="12"/>
                  </a:lnTo>
                  <a:lnTo>
                    <a:pt x="32" y="62"/>
                  </a:lnTo>
                  <a:lnTo>
                    <a:pt x="19" y="62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10999788" y="777875"/>
              <a:ext cx="85725" cy="98425"/>
            </a:xfrm>
            <a:custGeom>
              <a:avLst/>
              <a:gdLst>
                <a:gd name="T0" fmla="*/ 54 w 54"/>
                <a:gd name="T1" fmla="*/ 62 h 62"/>
                <a:gd name="T2" fmla="*/ 40 w 54"/>
                <a:gd name="T3" fmla="*/ 62 h 62"/>
                <a:gd name="T4" fmla="*/ 40 w 54"/>
                <a:gd name="T5" fmla="*/ 19 h 62"/>
                <a:gd name="T6" fmla="*/ 40 w 54"/>
                <a:gd name="T7" fmla="*/ 19 h 62"/>
                <a:gd name="T8" fmla="*/ 16 w 54"/>
                <a:gd name="T9" fmla="*/ 62 h 62"/>
                <a:gd name="T10" fmla="*/ 0 w 54"/>
                <a:gd name="T11" fmla="*/ 62 h 62"/>
                <a:gd name="T12" fmla="*/ 0 w 54"/>
                <a:gd name="T13" fmla="*/ 0 h 62"/>
                <a:gd name="T14" fmla="*/ 14 w 54"/>
                <a:gd name="T15" fmla="*/ 0 h 62"/>
                <a:gd name="T16" fmla="*/ 14 w 54"/>
                <a:gd name="T17" fmla="*/ 43 h 62"/>
                <a:gd name="T18" fmla="*/ 14 w 54"/>
                <a:gd name="T19" fmla="*/ 43 h 62"/>
                <a:gd name="T20" fmla="*/ 38 w 54"/>
                <a:gd name="T21" fmla="*/ 0 h 62"/>
                <a:gd name="T22" fmla="*/ 54 w 54"/>
                <a:gd name="T23" fmla="*/ 0 h 62"/>
                <a:gd name="T24" fmla="*/ 54 w 54"/>
                <a:gd name="T2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2">
                  <a:moveTo>
                    <a:pt x="54" y="62"/>
                  </a:moveTo>
                  <a:lnTo>
                    <a:pt x="40" y="62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6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38" y="0"/>
                  </a:lnTo>
                  <a:lnTo>
                    <a:pt x="54" y="0"/>
                  </a:lnTo>
                  <a:lnTo>
                    <a:pt x="54" y="6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2" name="Freeform 29"/>
            <p:cNvSpPr>
              <a:spLocks noEditPoints="1"/>
            </p:cNvSpPr>
            <p:nvPr/>
          </p:nvSpPr>
          <p:spPr bwMode="auto">
            <a:xfrm>
              <a:off x="11104563" y="777875"/>
              <a:ext cx="82550" cy="98425"/>
            </a:xfrm>
            <a:custGeom>
              <a:avLst/>
              <a:gdLst>
                <a:gd name="T0" fmla="*/ 68 w 120"/>
                <a:gd name="T1" fmla="*/ 0 h 142"/>
                <a:gd name="T2" fmla="*/ 113 w 120"/>
                <a:gd name="T3" fmla="*/ 36 h 142"/>
                <a:gd name="T4" fmla="*/ 94 w 120"/>
                <a:gd name="T5" fmla="*/ 65 h 142"/>
                <a:gd name="T6" fmla="*/ 120 w 120"/>
                <a:gd name="T7" fmla="*/ 100 h 142"/>
                <a:gd name="T8" fmla="*/ 72 w 120"/>
                <a:gd name="T9" fmla="*/ 142 h 142"/>
                <a:gd name="T10" fmla="*/ 0 w 120"/>
                <a:gd name="T11" fmla="*/ 142 h 142"/>
                <a:gd name="T12" fmla="*/ 0 w 120"/>
                <a:gd name="T13" fmla="*/ 0 h 142"/>
                <a:gd name="T14" fmla="*/ 68 w 120"/>
                <a:gd name="T15" fmla="*/ 0 h 142"/>
                <a:gd name="T16" fmla="*/ 31 w 120"/>
                <a:gd name="T17" fmla="*/ 58 h 142"/>
                <a:gd name="T18" fmla="*/ 59 w 120"/>
                <a:gd name="T19" fmla="*/ 58 h 142"/>
                <a:gd name="T20" fmla="*/ 83 w 120"/>
                <a:gd name="T21" fmla="*/ 41 h 142"/>
                <a:gd name="T22" fmla="*/ 59 w 120"/>
                <a:gd name="T23" fmla="*/ 24 h 142"/>
                <a:gd name="T24" fmla="*/ 31 w 120"/>
                <a:gd name="T25" fmla="*/ 24 h 142"/>
                <a:gd name="T26" fmla="*/ 31 w 120"/>
                <a:gd name="T27" fmla="*/ 58 h 142"/>
                <a:gd name="T28" fmla="*/ 31 w 120"/>
                <a:gd name="T29" fmla="*/ 118 h 142"/>
                <a:gd name="T30" fmla="*/ 62 w 120"/>
                <a:gd name="T31" fmla="*/ 118 h 142"/>
                <a:gd name="T32" fmla="*/ 89 w 120"/>
                <a:gd name="T33" fmla="*/ 98 h 142"/>
                <a:gd name="T34" fmla="*/ 61 w 120"/>
                <a:gd name="T35" fmla="*/ 79 h 142"/>
                <a:gd name="T36" fmla="*/ 31 w 120"/>
                <a:gd name="T37" fmla="*/ 79 h 142"/>
                <a:gd name="T38" fmla="*/ 31 w 120"/>
                <a:gd name="T39" fmla="*/ 1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42">
                  <a:moveTo>
                    <a:pt x="68" y="0"/>
                  </a:moveTo>
                  <a:cubicBezTo>
                    <a:pt x="93" y="0"/>
                    <a:pt x="113" y="11"/>
                    <a:pt x="113" y="36"/>
                  </a:cubicBezTo>
                  <a:cubicBezTo>
                    <a:pt x="113" y="50"/>
                    <a:pt x="105" y="60"/>
                    <a:pt x="94" y="65"/>
                  </a:cubicBezTo>
                  <a:cubicBezTo>
                    <a:pt x="109" y="69"/>
                    <a:pt x="120" y="80"/>
                    <a:pt x="120" y="100"/>
                  </a:cubicBezTo>
                  <a:cubicBezTo>
                    <a:pt x="120" y="128"/>
                    <a:pt x="98" y="142"/>
                    <a:pt x="72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8" y="0"/>
                  </a:lnTo>
                  <a:close/>
                  <a:moveTo>
                    <a:pt x="31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71" y="58"/>
                    <a:pt x="83" y="55"/>
                    <a:pt x="83" y="41"/>
                  </a:cubicBezTo>
                  <a:cubicBezTo>
                    <a:pt x="83" y="27"/>
                    <a:pt x="71" y="24"/>
                    <a:pt x="59" y="24"/>
                  </a:cubicBezTo>
                  <a:cubicBezTo>
                    <a:pt x="31" y="24"/>
                    <a:pt x="31" y="24"/>
                    <a:pt x="31" y="24"/>
                  </a:cubicBezTo>
                  <a:lnTo>
                    <a:pt x="31" y="58"/>
                  </a:lnTo>
                  <a:close/>
                  <a:moveTo>
                    <a:pt x="31" y="118"/>
                  </a:moveTo>
                  <a:cubicBezTo>
                    <a:pt x="62" y="118"/>
                    <a:pt x="62" y="118"/>
                    <a:pt x="62" y="118"/>
                  </a:cubicBezTo>
                  <a:cubicBezTo>
                    <a:pt x="76" y="118"/>
                    <a:pt x="89" y="115"/>
                    <a:pt x="89" y="98"/>
                  </a:cubicBezTo>
                  <a:cubicBezTo>
                    <a:pt x="89" y="81"/>
                    <a:pt x="75" y="79"/>
                    <a:pt x="61" y="79"/>
                  </a:cubicBezTo>
                  <a:cubicBezTo>
                    <a:pt x="31" y="79"/>
                    <a:pt x="31" y="79"/>
                    <a:pt x="31" y="79"/>
                  </a:cubicBezTo>
                  <a:lnTo>
                    <a:pt x="31" y="118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11198226" y="774700"/>
              <a:ext cx="98425" cy="104775"/>
            </a:xfrm>
            <a:custGeom>
              <a:avLst/>
              <a:gdLst>
                <a:gd name="T0" fmla="*/ 141 w 141"/>
                <a:gd name="T1" fmla="*/ 74 h 149"/>
                <a:gd name="T2" fmla="*/ 71 w 141"/>
                <a:gd name="T3" fmla="*/ 149 h 149"/>
                <a:gd name="T4" fmla="*/ 0 w 141"/>
                <a:gd name="T5" fmla="*/ 74 h 149"/>
                <a:gd name="T6" fmla="*/ 71 w 141"/>
                <a:gd name="T7" fmla="*/ 0 h 149"/>
                <a:gd name="T8" fmla="*/ 141 w 141"/>
                <a:gd name="T9" fmla="*/ 74 h 149"/>
                <a:gd name="T10" fmla="*/ 32 w 141"/>
                <a:gd name="T11" fmla="*/ 74 h 149"/>
                <a:gd name="T12" fmla="*/ 71 w 141"/>
                <a:gd name="T13" fmla="*/ 123 h 149"/>
                <a:gd name="T14" fmla="*/ 109 w 141"/>
                <a:gd name="T15" fmla="*/ 74 h 149"/>
                <a:gd name="T16" fmla="*/ 71 w 141"/>
                <a:gd name="T17" fmla="*/ 25 h 149"/>
                <a:gd name="T18" fmla="*/ 32 w 141"/>
                <a:gd name="T19" fmla="*/ 7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1" h="149">
                  <a:moveTo>
                    <a:pt x="141" y="74"/>
                  </a:moveTo>
                  <a:cubicBezTo>
                    <a:pt x="141" y="119"/>
                    <a:pt x="113" y="149"/>
                    <a:pt x="71" y="149"/>
                  </a:cubicBezTo>
                  <a:cubicBezTo>
                    <a:pt x="28" y="149"/>
                    <a:pt x="0" y="119"/>
                    <a:pt x="0" y="74"/>
                  </a:cubicBezTo>
                  <a:cubicBezTo>
                    <a:pt x="0" y="29"/>
                    <a:pt x="28" y="0"/>
                    <a:pt x="71" y="0"/>
                  </a:cubicBezTo>
                  <a:cubicBezTo>
                    <a:pt x="113" y="0"/>
                    <a:pt x="141" y="30"/>
                    <a:pt x="141" y="74"/>
                  </a:cubicBezTo>
                  <a:close/>
                  <a:moveTo>
                    <a:pt x="32" y="74"/>
                  </a:moveTo>
                  <a:cubicBezTo>
                    <a:pt x="32" y="104"/>
                    <a:pt x="47" y="123"/>
                    <a:pt x="71" y="123"/>
                  </a:cubicBezTo>
                  <a:cubicBezTo>
                    <a:pt x="95" y="123"/>
                    <a:pt x="109" y="104"/>
                    <a:pt x="109" y="74"/>
                  </a:cubicBezTo>
                  <a:cubicBezTo>
                    <a:pt x="109" y="44"/>
                    <a:pt x="94" y="25"/>
                    <a:pt x="71" y="25"/>
                  </a:cubicBezTo>
                  <a:cubicBezTo>
                    <a:pt x="47" y="25"/>
                    <a:pt x="32" y="44"/>
                    <a:pt x="32" y="74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11312526" y="777875"/>
              <a:ext cx="82550" cy="98425"/>
            </a:xfrm>
            <a:custGeom>
              <a:avLst/>
              <a:gdLst>
                <a:gd name="T0" fmla="*/ 67 w 119"/>
                <a:gd name="T1" fmla="*/ 0 h 142"/>
                <a:gd name="T2" fmla="*/ 113 w 119"/>
                <a:gd name="T3" fmla="*/ 36 h 142"/>
                <a:gd name="T4" fmla="*/ 93 w 119"/>
                <a:gd name="T5" fmla="*/ 65 h 142"/>
                <a:gd name="T6" fmla="*/ 119 w 119"/>
                <a:gd name="T7" fmla="*/ 100 h 142"/>
                <a:gd name="T8" fmla="*/ 71 w 119"/>
                <a:gd name="T9" fmla="*/ 142 h 142"/>
                <a:gd name="T10" fmla="*/ 0 w 119"/>
                <a:gd name="T11" fmla="*/ 142 h 142"/>
                <a:gd name="T12" fmla="*/ 0 w 119"/>
                <a:gd name="T13" fmla="*/ 0 h 142"/>
                <a:gd name="T14" fmla="*/ 67 w 119"/>
                <a:gd name="T15" fmla="*/ 0 h 142"/>
                <a:gd name="T16" fmla="*/ 30 w 119"/>
                <a:gd name="T17" fmla="*/ 58 h 142"/>
                <a:gd name="T18" fmla="*/ 59 w 119"/>
                <a:gd name="T19" fmla="*/ 58 h 142"/>
                <a:gd name="T20" fmla="*/ 82 w 119"/>
                <a:gd name="T21" fmla="*/ 41 h 142"/>
                <a:gd name="T22" fmla="*/ 59 w 119"/>
                <a:gd name="T23" fmla="*/ 24 h 142"/>
                <a:gd name="T24" fmla="*/ 30 w 119"/>
                <a:gd name="T25" fmla="*/ 24 h 142"/>
                <a:gd name="T26" fmla="*/ 30 w 119"/>
                <a:gd name="T27" fmla="*/ 58 h 142"/>
                <a:gd name="T28" fmla="*/ 30 w 119"/>
                <a:gd name="T29" fmla="*/ 118 h 142"/>
                <a:gd name="T30" fmla="*/ 62 w 119"/>
                <a:gd name="T31" fmla="*/ 118 h 142"/>
                <a:gd name="T32" fmla="*/ 88 w 119"/>
                <a:gd name="T33" fmla="*/ 98 h 142"/>
                <a:gd name="T34" fmla="*/ 60 w 119"/>
                <a:gd name="T35" fmla="*/ 79 h 142"/>
                <a:gd name="T36" fmla="*/ 30 w 119"/>
                <a:gd name="T37" fmla="*/ 79 h 142"/>
                <a:gd name="T38" fmla="*/ 30 w 119"/>
                <a:gd name="T39" fmla="*/ 1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142">
                  <a:moveTo>
                    <a:pt x="67" y="0"/>
                  </a:moveTo>
                  <a:cubicBezTo>
                    <a:pt x="92" y="0"/>
                    <a:pt x="113" y="11"/>
                    <a:pt x="113" y="36"/>
                  </a:cubicBezTo>
                  <a:cubicBezTo>
                    <a:pt x="113" y="50"/>
                    <a:pt x="105" y="60"/>
                    <a:pt x="93" y="65"/>
                  </a:cubicBezTo>
                  <a:cubicBezTo>
                    <a:pt x="108" y="69"/>
                    <a:pt x="119" y="80"/>
                    <a:pt x="119" y="100"/>
                  </a:cubicBezTo>
                  <a:cubicBezTo>
                    <a:pt x="119" y="128"/>
                    <a:pt x="98" y="142"/>
                    <a:pt x="71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7" y="0"/>
                  </a:lnTo>
                  <a:close/>
                  <a:moveTo>
                    <a:pt x="30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70" y="58"/>
                    <a:pt x="82" y="55"/>
                    <a:pt x="82" y="41"/>
                  </a:cubicBezTo>
                  <a:cubicBezTo>
                    <a:pt x="82" y="27"/>
                    <a:pt x="71" y="24"/>
                    <a:pt x="59" y="24"/>
                  </a:cubicBezTo>
                  <a:cubicBezTo>
                    <a:pt x="30" y="24"/>
                    <a:pt x="30" y="24"/>
                    <a:pt x="30" y="24"/>
                  </a:cubicBezTo>
                  <a:lnTo>
                    <a:pt x="30" y="58"/>
                  </a:lnTo>
                  <a:close/>
                  <a:moveTo>
                    <a:pt x="30" y="118"/>
                  </a:moveTo>
                  <a:cubicBezTo>
                    <a:pt x="62" y="118"/>
                    <a:pt x="62" y="118"/>
                    <a:pt x="62" y="118"/>
                  </a:cubicBezTo>
                  <a:cubicBezTo>
                    <a:pt x="75" y="118"/>
                    <a:pt x="88" y="115"/>
                    <a:pt x="88" y="98"/>
                  </a:cubicBezTo>
                  <a:cubicBezTo>
                    <a:pt x="88" y="81"/>
                    <a:pt x="74" y="79"/>
                    <a:pt x="60" y="79"/>
                  </a:cubicBezTo>
                  <a:cubicBezTo>
                    <a:pt x="30" y="79"/>
                    <a:pt x="30" y="79"/>
                    <a:pt x="30" y="79"/>
                  </a:cubicBezTo>
                  <a:lnTo>
                    <a:pt x="30" y="118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10950576" y="938213"/>
              <a:ext cx="80963" cy="100012"/>
            </a:xfrm>
            <a:custGeom>
              <a:avLst/>
              <a:gdLst>
                <a:gd name="T0" fmla="*/ 51 w 51"/>
                <a:gd name="T1" fmla="*/ 11 h 63"/>
                <a:gd name="T2" fmla="*/ 32 w 51"/>
                <a:gd name="T3" fmla="*/ 11 h 63"/>
                <a:gd name="T4" fmla="*/ 32 w 51"/>
                <a:gd name="T5" fmla="*/ 63 h 63"/>
                <a:gd name="T6" fmla="*/ 18 w 51"/>
                <a:gd name="T7" fmla="*/ 63 h 63"/>
                <a:gd name="T8" fmla="*/ 18 w 51"/>
                <a:gd name="T9" fmla="*/ 11 h 63"/>
                <a:gd name="T10" fmla="*/ 0 w 51"/>
                <a:gd name="T11" fmla="*/ 11 h 63"/>
                <a:gd name="T12" fmla="*/ 0 w 51"/>
                <a:gd name="T13" fmla="*/ 0 h 63"/>
                <a:gd name="T14" fmla="*/ 51 w 51"/>
                <a:gd name="T15" fmla="*/ 0 h 63"/>
                <a:gd name="T16" fmla="*/ 51 w 51"/>
                <a:gd name="T17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3">
                  <a:moveTo>
                    <a:pt x="51" y="11"/>
                  </a:moveTo>
                  <a:lnTo>
                    <a:pt x="32" y="11"/>
                  </a:lnTo>
                  <a:lnTo>
                    <a:pt x="32" y="63"/>
                  </a:lnTo>
                  <a:lnTo>
                    <a:pt x="18" y="63"/>
                  </a:lnTo>
                  <a:lnTo>
                    <a:pt x="18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1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11044238" y="938213"/>
              <a:ext cx="79375" cy="100012"/>
            </a:xfrm>
            <a:custGeom>
              <a:avLst/>
              <a:gdLst>
                <a:gd name="T0" fmla="*/ 61 w 114"/>
                <a:gd name="T1" fmla="*/ 0 h 143"/>
                <a:gd name="T2" fmla="*/ 114 w 114"/>
                <a:gd name="T3" fmla="*/ 46 h 143"/>
                <a:gd name="T4" fmla="*/ 63 w 114"/>
                <a:gd name="T5" fmla="*/ 92 h 143"/>
                <a:gd name="T6" fmla="*/ 31 w 114"/>
                <a:gd name="T7" fmla="*/ 92 h 143"/>
                <a:gd name="T8" fmla="*/ 31 w 114"/>
                <a:gd name="T9" fmla="*/ 143 h 143"/>
                <a:gd name="T10" fmla="*/ 0 w 114"/>
                <a:gd name="T11" fmla="*/ 143 h 143"/>
                <a:gd name="T12" fmla="*/ 0 w 114"/>
                <a:gd name="T13" fmla="*/ 0 h 143"/>
                <a:gd name="T14" fmla="*/ 61 w 114"/>
                <a:gd name="T15" fmla="*/ 0 h 143"/>
                <a:gd name="T16" fmla="*/ 31 w 114"/>
                <a:gd name="T17" fmla="*/ 67 h 143"/>
                <a:gd name="T18" fmla="*/ 59 w 114"/>
                <a:gd name="T19" fmla="*/ 67 h 143"/>
                <a:gd name="T20" fmla="*/ 83 w 114"/>
                <a:gd name="T21" fmla="*/ 47 h 143"/>
                <a:gd name="T22" fmla="*/ 59 w 114"/>
                <a:gd name="T23" fmla="*/ 26 h 143"/>
                <a:gd name="T24" fmla="*/ 31 w 114"/>
                <a:gd name="T25" fmla="*/ 26 h 143"/>
                <a:gd name="T26" fmla="*/ 31 w 114"/>
                <a:gd name="T27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43">
                  <a:moveTo>
                    <a:pt x="61" y="0"/>
                  </a:moveTo>
                  <a:cubicBezTo>
                    <a:pt x="92" y="0"/>
                    <a:pt x="114" y="15"/>
                    <a:pt x="114" y="46"/>
                  </a:cubicBezTo>
                  <a:cubicBezTo>
                    <a:pt x="114" y="77"/>
                    <a:pt x="92" y="92"/>
                    <a:pt x="63" y="92"/>
                  </a:cubicBezTo>
                  <a:cubicBezTo>
                    <a:pt x="31" y="92"/>
                    <a:pt x="31" y="92"/>
                    <a:pt x="31" y="92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1" y="0"/>
                  </a:lnTo>
                  <a:close/>
                  <a:moveTo>
                    <a:pt x="31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73" y="67"/>
                    <a:pt x="83" y="63"/>
                    <a:pt x="83" y="47"/>
                  </a:cubicBezTo>
                  <a:cubicBezTo>
                    <a:pt x="83" y="32"/>
                    <a:pt x="73" y="26"/>
                    <a:pt x="59" y="26"/>
                  </a:cubicBezTo>
                  <a:cubicBezTo>
                    <a:pt x="31" y="26"/>
                    <a:pt x="31" y="26"/>
                    <a:pt x="31" y="26"/>
                  </a:cubicBezTo>
                  <a:lnTo>
                    <a:pt x="31" y="67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11115676" y="938213"/>
              <a:ext cx="98425" cy="100012"/>
            </a:xfrm>
            <a:custGeom>
              <a:avLst/>
              <a:gdLst>
                <a:gd name="T0" fmla="*/ 62 w 62"/>
                <a:gd name="T1" fmla="*/ 63 h 63"/>
                <a:gd name="T2" fmla="*/ 48 w 62"/>
                <a:gd name="T3" fmla="*/ 63 h 63"/>
                <a:gd name="T4" fmla="*/ 43 w 62"/>
                <a:gd name="T5" fmla="*/ 49 h 63"/>
                <a:gd name="T6" fmla="*/ 19 w 62"/>
                <a:gd name="T7" fmla="*/ 49 h 63"/>
                <a:gd name="T8" fmla="*/ 14 w 62"/>
                <a:gd name="T9" fmla="*/ 63 h 63"/>
                <a:gd name="T10" fmla="*/ 0 w 62"/>
                <a:gd name="T11" fmla="*/ 63 h 63"/>
                <a:gd name="T12" fmla="*/ 24 w 62"/>
                <a:gd name="T13" fmla="*/ 0 h 63"/>
                <a:gd name="T14" fmla="*/ 38 w 62"/>
                <a:gd name="T15" fmla="*/ 0 h 63"/>
                <a:gd name="T16" fmla="*/ 62 w 62"/>
                <a:gd name="T17" fmla="*/ 63 h 63"/>
                <a:gd name="T18" fmla="*/ 31 w 62"/>
                <a:gd name="T19" fmla="*/ 15 h 63"/>
                <a:gd name="T20" fmla="*/ 23 w 62"/>
                <a:gd name="T21" fmla="*/ 38 h 63"/>
                <a:gd name="T22" fmla="*/ 39 w 62"/>
                <a:gd name="T23" fmla="*/ 38 h 63"/>
                <a:gd name="T24" fmla="*/ 31 w 62"/>
                <a:gd name="T25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3">
                  <a:moveTo>
                    <a:pt x="62" y="63"/>
                  </a:moveTo>
                  <a:lnTo>
                    <a:pt x="48" y="63"/>
                  </a:lnTo>
                  <a:lnTo>
                    <a:pt x="43" y="49"/>
                  </a:lnTo>
                  <a:lnTo>
                    <a:pt x="19" y="49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62" y="63"/>
                  </a:lnTo>
                  <a:close/>
                  <a:moveTo>
                    <a:pt x="31" y="15"/>
                  </a:moveTo>
                  <a:lnTo>
                    <a:pt x="23" y="38"/>
                  </a:lnTo>
                  <a:lnTo>
                    <a:pt x="39" y="38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11218863" y="935038"/>
              <a:ext cx="93663" cy="106362"/>
            </a:xfrm>
            <a:custGeom>
              <a:avLst/>
              <a:gdLst>
                <a:gd name="T0" fmla="*/ 69 w 133"/>
                <a:gd name="T1" fmla="*/ 150 h 150"/>
                <a:gd name="T2" fmla="*/ 0 w 133"/>
                <a:gd name="T3" fmla="*/ 75 h 150"/>
                <a:gd name="T4" fmla="*/ 71 w 133"/>
                <a:gd name="T5" fmla="*/ 0 h 150"/>
                <a:gd name="T6" fmla="*/ 132 w 133"/>
                <a:gd name="T7" fmla="*/ 51 h 150"/>
                <a:gd name="T8" fmla="*/ 102 w 133"/>
                <a:gd name="T9" fmla="*/ 51 h 150"/>
                <a:gd name="T10" fmla="*/ 70 w 133"/>
                <a:gd name="T11" fmla="*/ 26 h 150"/>
                <a:gd name="T12" fmla="*/ 32 w 133"/>
                <a:gd name="T13" fmla="*/ 75 h 150"/>
                <a:gd name="T14" fmla="*/ 70 w 133"/>
                <a:gd name="T15" fmla="*/ 123 h 150"/>
                <a:gd name="T16" fmla="*/ 102 w 133"/>
                <a:gd name="T17" fmla="*/ 91 h 150"/>
                <a:gd name="T18" fmla="*/ 133 w 133"/>
                <a:gd name="T19" fmla="*/ 91 h 150"/>
                <a:gd name="T20" fmla="*/ 69 w 133"/>
                <a:gd name="T2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50">
                  <a:moveTo>
                    <a:pt x="69" y="150"/>
                  </a:moveTo>
                  <a:cubicBezTo>
                    <a:pt x="28" y="150"/>
                    <a:pt x="0" y="120"/>
                    <a:pt x="0" y="75"/>
                  </a:cubicBezTo>
                  <a:cubicBezTo>
                    <a:pt x="0" y="33"/>
                    <a:pt x="27" y="0"/>
                    <a:pt x="71" y="0"/>
                  </a:cubicBezTo>
                  <a:cubicBezTo>
                    <a:pt x="105" y="0"/>
                    <a:pt x="130" y="22"/>
                    <a:pt x="132" y="51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98" y="36"/>
                    <a:pt x="87" y="26"/>
                    <a:pt x="70" y="26"/>
                  </a:cubicBezTo>
                  <a:cubicBezTo>
                    <a:pt x="43" y="26"/>
                    <a:pt x="32" y="51"/>
                    <a:pt x="32" y="75"/>
                  </a:cubicBezTo>
                  <a:cubicBezTo>
                    <a:pt x="32" y="104"/>
                    <a:pt x="47" y="123"/>
                    <a:pt x="70" y="123"/>
                  </a:cubicBezTo>
                  <a:cubicBezTo>
                    <a:pt x="88" y="123"/>
                    <a:pt x="100" y="112"/>
                    <a:pt x="102" y="91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0" y="126"/>
                    <a:pt x="108" y="150"/>
                    <a:pt x="69" y="150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11317288" y="938213"/>
              <a:ext cx="80963" cy="100012"/>
            </a:xfrm>
            <a:custGeom>
              <a:avLst/>
              <a:gdLst>
                <a:gd name="T0" fmla="*/ 51 w 51"/>
                <a:gd name="T1" fmla="*/ 11 h 63"/>
                <a:gd name="T2" fmla="*/ 32 w 51"/>
                <a:gd name="T3" fmla="*/ 11 h 63"/>
                <a:gd name="T4" fmla="*/ 32 w 51"/>
                <a:gd name="T5" fmla="*/ 63 h 63"/>
                <a:gd name="T6" fmla="*/ 18 w 51"/>
                <a:gd name="T7" fmla="*/ 63 h 63"/>
                <a:gd name="T8" fmla="*/ 18 w 51"/>
                <a:gd name="T9" fmla="*/ 11 h 63"/>
                <a:gd name="T10" fmla="*/ 0 w 51"/>
                <a:gd name="T11" fmla="*/ 11 h 63"/>
                <a:gd name="T12" fmla="*/ 0 w 51"/>
                <a:gd name="T13" fmla="*/ 0 h 63"/>
                <a:gd name="T14" fmla="*/ 51 w 51"/>
                <a:gd name="T15" fmla="*/ 0 h 63"/>
                <a:gd name="T16" fmla="*/ 51 w 51"/>
                <a:gd name="T17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3">
                  <a:moveTo>
                    <a:pt x="51" y="11"/>
                  </a:moveTo>
                  <a:lnTo>
                    <a:pt x="32" y="11"/>
                  </a:lnTo>
                  <a:lnTo>
                    <a:pt x="32" y="63"/>
                  </a:lnTo>
                  <a:lnTo>
                    <a:pt x="18" y="63"/>
                  </a:lnTo>
                  <a:lnTo>
                    <a:pt x="18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1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4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80576" y="6377716"/>
            <a:ext cx="864096" cy="291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F2CD238D-F53E-4C45-9A01-C17AD54B059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398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  <p15:guide id="3" pos="393">
          <p15:clr>
            <a:srgbClr val="FBAE40"/>
          </p15:clr>
        </p15:guide>
        <p15:guide id="4" pos="728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6687" y="449943"/>
            <a:ext cx="9216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ЗАГОЛОВОК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837349" y="1268413"/>
            <a:ext cx="9659329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837349" y="2609394"/>
            <a:ext cx="9659329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837349" y="3950375"/>
            <a:ext cx="9659329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837349" y="5291356"/>
            <a:ext cx="9659329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95324" y="1268413"/>
            <a:ext cx="8748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95324" y="2609394"/>
            <a:ext cx="8748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5324" y="3950375"/>
            <a:ext cx="8748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95324" y="5291356"/>
            <a:ext cx="8748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pic>
        <p:nvPicPr>
          <p:cNvPr id="85" name="Рисунок 8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0117" y="186729"/>
            <a:ext cx="1646400" cy="46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164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 noChangeAspect="1"/>
          </p:cNvGrpSpPr>
          <p:nvPr userDrawn="1"/>
        </p:nvGrpSpPr>
        <p:grpSpPr>
          <a:xfrm>
            <a:off x="10320469" y="188640"/>
            <a:ext cx="1646048" cy="465788"/>
            <a:chOff x="10158413" y="455613"/>
            <a:chExt cx="1552575" cy="58578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650663" y="455613"/>
              <a:ext cx="60325" cy="260350"/>
            </a:xfrm>
            <a:custGeom>
              <a:avLst/>
              <a:gdLst>
                <a:gd name="T0" fmla="*/ 0 w 38"/>
                <a:gd name="T1" fmla="*/ 164 h 164"/>
                <a:gd name="T2" fmla="*/ 0 w 38"/>
                <a:gd name="T3" fmla="*/ 39 h 164"/>
                <a:gd name="T4" fmla="*/ 38 w 38"/>
                <a:gd name="T5" fmla="*/ 0 h 164"/>
                <a:gd name="T6" fmla="*/ 38 w 38"/>
                <a:gd name="T7" fmla="*/ 164 h 164"/>
                <a:gd name="T8" fmla="*/ 0 w 38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64">
                  <a:moveTo>
                    <a:pt x="0" y="164"/>
                  </a:moveTo>
                  <a:lnTo>
                    <a:pt x="0" y="39"/>
                  </a:lnTo>
                  <a:lnTo>
                    <a:pt x="38" y="0"/>
                  </a:lnTo>
                  <a:lnTo>
                    <a:pt x="38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E10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450638" y="455613"/>
              <a:ext cx="260350" cy="61912"/>
            </a:xfrm>
            <a:custGeom>
              <a:avLst/>
              <a:gdLst>
                <a:gd name="T0" fmla="*/ 0 w 164"/>
                <a:gd name="T1" fmla="*/ 39 h 39"/>
                <a:gd name="T2" fmla="*/ 0 w 164"/>
                <a:gd name="T3" fmla="*/ 0 h 39"/>
                <a:gd name="T4" fmla="*/ 164 w 164"/>
                <a:gd name="T5" fmla="*/ 0 h 39"/>
                <a:gd name="T6" fmla="*/ 126 w 164"/>
                <a:gd name="T7" fmla="*/ 39 h 39"/>
                <a:gd name="T8" fmla="*/ 0 w 164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39">
                  <a:moveTo>
                    <a:pt x="0" y="39"/>
                  </a:moveTo>
                  <a:lnTo>
                    <a:pt x="0" y="0"/>
                  </a:lnTo>
                  <a:lnTo>
                    <a:pt x="164" y="0"/>
                  </a:lnTo>
                  <a:lnTo>
                    <a:pt x="126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AC19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1450638" y="517525"/>
              <a:ext cx="200025" cy="198437"/>
            </a:xfrm>
            <a:custGeom>
              <a:avLst/>
              <a:gdLst>
                <a:gd name="T0" fmla="*/ 0 w 126"/>
                <a:gd name="T1" fmla="*/ 125 h 125"/>
                <a:gd name="T2" fmla="*/ 126 w 126"/>
                <a:gd name="T3" fmla="*/ 0 h 125"/>
                <a:gd name="T4" fmla="*/ 126 w 126"/>
                <a:gd name="T5" fmla="*/ 125 h 125"/>
                <a:gd name="T6" fmla="*/ 0 w 126"/>
                <a:gd name="T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D0CF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1450638" y="517525"/>
              <a:ext cx="200025" cy="198437"/>
            </a:xfrm>
            <a:custGeom>
              <a:avLst/>
              <a:gdLst>
                <a:gd name="T0" fmla="*/ 0 w 126"/>
                <a:gd name="T1" fmla="*/ 125 h 125"/>
                <a:gd name="T2" fmla="*/ 0 w 126"/>
                <a:gd name="T3" fmla="*/ 0 h 125"/>
                <a:gd name="T4" fmla="*/ 126 w 126"/>
                <a:gd name="T5" fmla="*/ 0 h 125"/>
                <a:gd name="T6" fmla="*/ 0 w 126"/>
                <a:gd name="T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18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999788" y="457200"/>
              <a:ext cx="84138" cy="100012"/>
            </a:xfrm>
            <a:custGeom>
              <a:avLst/>
              <a:gdLst>
                <a:gd name="T0" fmla="*/ 68 w 119"/>
                <a:gd name="T1" fmla="*/ 51 h 142"/>
                <a:gd name="T2" fmla="*/ 119 w 119"/>
                <a:gd name="T3" fmla="*/ 96 h 142"/>
                <a:gd name="T4" fmla="*/ 67 w 119"/>
                <a:gd name="T5" fmla="*/ 142 h 142"/>
                <a:gd name="T6" fmla="*/ 0 w 119"/>
                <a:gd name="T7" fmla="*/ 142 h 142"/>
                <a:gd name="T8" fmla="*/ 0 w 119"/>
                <a:gd name="T9" fmla="*/ 0 h 142"/>
                <a:gd name="T10" fmla="*/ 106 w 119"/>
                <a:gd name="T11" fmla="*/ 0 h 142"/>
                <a:gd name="T12" fmla="*/ 106 w 119"/>
                <a:gd name="T13" fmla="*/ 26 h 142"/>
                <a:gd name="T14" fmla="*/ 31 w 119"/>
                <a:gd name="T15" fmla="*/ 26 h 142"/>
                <a:gd name="T16" fmla="*/ 31 w 119"/>
                <a:gd name="T17" fmla="*/ 51 h 142"/>
                <a:gd name="T18" fmla="*/ 68 w 119"/>
                <a:gd name="T19" fmla="*/ 51 h 142"/>
                <a:gd name="T20" fmla="*/ 64 w 119"/>
                <a:gd name="T21" fmla="*/ 76 h 142"/>
                <a:gd name="T22" fmla="*/ 31 w 119"/>
                <a:gd name="T23" fmla="*/ 76 h 142"/>
                <a:gd name="T24" fmla="*/ 31 w 119"/>
                <a:gd name="T25" fmla="*/ 117 h 142"/>
                <a:gd name="T26" fmla="*/ 64 w 119"/>
                <a:gd name="T27" fmla="*/ 117 h 142"/>
                <a:gd name="T28" fmla="*/ 89 w 119"/>
                <a:gd name="T29" fmla="*/ 96 h 142"/>
                <a:gd name="T30" fmla="*/ 64 w 119"/>
                <a:gd name="T31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42">
                  <a:moveTo>
                    <a:pt x="68" y="51"/>
                  </a:moveTo>
                  <a:cubicBezTo>
                    <a:pt x="97" y="51"/>
                    <a:pt x="119" y="65"/>
                    <a:pt x="119" y="96"/>
                  </a:cubicBezTo>
                  <a:cubicBezTo>
                    <a:pt x="119" y="128"/>
                    <a:pt x="98" y="142"/>
                    <a:pt x="67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51"/>
                    <a:pt x="31" y="51"/>
                    <a:pt x="31" y="51"/>
                  </a:cubicBezTo>
                  <a:lnTo>
                    <a:pt x="68" y="51"/>
                  </a:lnTo>
                  <a:close/>
                  <a:moveTo>
                    <a:pt x="64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79" y="117"/>
                    <a:pt x="89" y="111"/>
                    <a:pt x="89" y="96"/>
                  </a:cubicBezTo>
                  <a:cubicBezTo>
                    <a:pt x="89" y="81"/>
                    <a:pt x="78" y="76"/>
                    <a:pt x="64" y="76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1087101" y="457200"/>
              <a:ext cx="100013" cy="100012"/>
            </a:xfrm>
            <a:custGeom>
              <a:avLst/>
              <a:gdLst>
                <a:gd name="T0" fmla="*/ 63 w 63"/>
                <a:gd name="T1" fmla="*/ 63 h 63"/>
                <a:gd name="T2" fmla="*/ 48 w 63"/>
                <a:gd name="T3" fmla="*/ 63 h 63"/>
                <a:gd name="T4" fmla="*/ 43 w 63"/>
                <a:gd name="T5" fmla="*/ 49 h 63"/>
                <a:gd name="T6" fmla="*/ 20 w 63"/>
                <a:gd name="T7" fmla="*/ 49 h 63"/>
                <a:gd name="T8" fmla="*/ 15 w 63"/>
                <a:gd name="T9" fmla="*/ 63 h 63"/>
                <a:gd name="T10" fmla="*/ 0 w 63"/>
                <a:gd name="T11" fmla="*/ 63 h 63"/>
                <a:gd name="T12" fmla="*/ 24 w 63"/>
                <a:gd name="T13" fmla="*/ 0 h 63"/>
                <a:gd name="T14" fmla="*/ 39 w 63"/>
                <a:gd name="T15" fmla="*/ 0 h 63"/>
                <a:gd name="T16" fmla="*/ 63 w 63"/>
                <a:gd name="T17" fmla="*/ 63 h 63"/>
                <a:gd name="T18" fmla="*/ 31 w 63"/>
                <a:gd name="T19" fmla="*/ 16 h 63"/>
                <a:gd name="T20" fmla="*/ 23 w 63"/>
                <a:gd name="T21" fmla="*/ 39 h 63"/>
                <a:gd name="T22" fmla="*/ 40 w 63"/>
                <a:gd name="T23" fmla="*/ 39 h 63"/>
                <a:gd name="T24" fmla="*/ 31 w 63"/>
                <a:gd name="T25" fmla="*/ 1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63">
                  <a:moveTo>
                    <a:pt x="63" y="63"/>
                  </a:moveTo>
                  <a:lnTo>
                    <a:pt x="48" y="63"/>
                  </a:lnTo>
                  <a:lnTo>
                    <a:pt x="43" y="49"/>
                  </a:lnTo>
                  <a:lnTo>
                    <a:pt x="20" y="49"/>
                  </a:lnTo>
                  <a:lnTo>
                    <a:pt x="15" y="63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63" y="63"/>
                  </a:lnTo>
                  <a:close/>
                  <a:moveTo>
                    <a:pt x="31" y="16"/>
                  </a:moveTo>
                  <a:lnTo>
                    <a:pt x="23" y="39"/>
                  </a:lnTo>
                  <a:lnTo>
                    <a:pt x="40" y="39"/>
                  </a:lnTo>
                  <a:lnTo>
                    <a:pt x="31" y="16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1195051" y="457200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36 h 63"/>
                <a:gd name="T6" fmla="*/ 14 w 53"/>
                <a:gd name="T7" fmla="*/ 36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24 h 63"/>
                <a:gd name="T18" fmla="*/ 39 w 53"/>
                <a:gd name="T19" fmla="*/ 24 h 63"/>
                <a:gd name="T20" fmla="*/ 39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39" y="24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1298238" y="457200"/>
              <a:ext cx="92075" cy="100012"/>
            </a:xfrm>
            <a:custGeom>
              <a:avLst/>
              <a:gdLst>
                <a:gd name="T0" fmla="*/ 32 w 58"/>
                <a:gd name="T1" fmla="*/ 25 h 63"/>
                <a:gd name="T2" fmla="*/ 58 w 58"/>
                <a:gd name="T3" fmla="*/ 63 h 63"/>
                <a:gd name="T4" fmla="*/ 41 w 58"/>
                <a:gd name="T5" fmla="*/ 63 h 63"/>
                <a:gd name="T6" fmla="*/ 22 w 58"/>
                <a:gd name="T7" fmla="*/ 35 h 63"/>
                <a:gd name="T8" fmla="*/ 14 w 58"/>
                <a:gd name="T9" fmla="*/ 43 h 63"/>
                <a:gd name="T10" fmla="*/ 14 w 58"/>
                <a:gd name="T11" fmla="*/ 63 h 63"/>
                <a:gd name="T12" fmla="*/ 0 w 58"/>
                <a:gd name="T13" fmla="*/ 63 h 63"/>
                <a:gd name="T14" fmla="*/ 0 w 58"/>
                <a:gd name="T15" fmla="*/ 0 h 63"/>
                <a:gd name="T16" fmla="*/ 14 w 58"/>
                <a:gd name="T17" fmla="*/ 0 h 63"/>
                <a:gd name="T18" fmla="*/ 14 w 58"/>
                <a:gd name="T19" fmla="*/ 26 h 63"/>
                <a:gd name="T20" fmla="*/ 39 w 58"/>
                <a:gd name="T21" fmla="*/ 0 h 63"/>
                <a:gd name="T22" fmla="*/ 56 w 58"/>
                <a:gd name="T23" fmla="*/ 0 h 63"/>
                <a:gd name="T24" fmla="*/ 32 w 58"/>
                <a:gd name="T25" fmla="*/ 2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3">
                  <a:moveTo>
                    <a:pt x="32" y="25"/>
                  </a:moveTo>
                  <a:lnTo>
                    <a:pt x="58" y="63"/>
                  </a:lnTo>
                  <a:lnTo>
                    <a:pt x="41" y="63"/>
                  </a:lnTo>
                  <a:lnTo>
                    <a:pt x="22" y="35"/>
                  </a:lnTo>
                  <a:lnTo>
                    <a:pt x="14" y="43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39" y="0"/>
                  </a:lnTo>
                  <a:lnTo>
                    <a:pt x="56" y="0"/>
                  </a:lnTo>
                  <a:lnTo>
                    <a:pt x="32" y="2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0158413" y="617538"/>
              <a:ext cx="85725" cy="100012"/>
            </a:xfrm>
            <a:custGeom>
              <a:avLst/>
              <a:gdLst>
                <a:gd name="T0" fmla="*/ 54 w 54"/>
                <a:gd name="T1" fmla="*/ 63 h 63"/>
                <a:gd name="T2" fmla="*/ 40 w 54"/>
                <a:gd name="T3" fmla="*/ 63 h 63"/>
                <a:gd name="T4" fmla="*/ 40 w 54"/>
                <a:gd name="T5" fmla="*/ 36 h 63"/>
                <a:gd name="T6" fmla="*/ 14 w 54"/>
                <a:gd name="T7" fmla="*/ 36 h 63"/>
                <a:gd name="T8" fmla="*/ 14 w 54"/>
                <a:gd name="T9" fmla="*/ 63 h 63"/>
                <a:gd name="T10" fmla="*/ 0 w 54"/>
                <a:gd name="T11" fmla="*/ 63 h 63"/>
                <a:gd name="T12" fmla="*/ 0 w 54"/>
                <a:gd name="T13" fmla="*/ 0 h 63"/>
                <a:gd name="T14" fmla="*/ 14 w 54"/>
                <a:gd name="T15" fmla="*/ 0 h 63"/>
                <a:gd name="T16" fmla="*/ 14 w 54"/>
                <a:gd name="T17" fmla="*/ 24 h 63"/>
                <a:gd name="T18" fmla="*/ 40 w 54"/>
                <a:gd name="T19" fmla="*/ 24 h 63"/>
                <a:gd name="T20" fmla="*/ 40 w 54"/>
                <a:gd name="T21" fmla="*/ 0 h 63"/>
                <a:gd name="T22" fmla="*/ 54 w 54"/>
                <a:gd name="T23" fmla="*/ 0 h 63"/>
                <a:gd name="T24" fmla="*/ 54 w 54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3">
                  <a:moveTo>
                    <a:pt x="54" y="63"/>
                  </a:moveTo>
                  <a:lnTo>
                    <a:pt x="40" y="63"/>
                  </a:lnTo>
                  <a:lnTo>
                    <a:pt x="40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40" y="24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263188" y="617538"/>
              <a:ext cx="76200" cy="100012"/>
            </a:xfrm>
            <a:custGeom>
              <a:avLst/>
              <a:gdLst>
                <a:gd name="T0" fmla="*/ 47 w 48"/>
                <a:gd name="T1" fmla="*/ 12 h 63"/>
                <a:gd name="T2" fmla="*/ 13 w 48"/>
                <a:gd name="T3" fmla="*/ 12 h 63"/>
                <a:gd name="T4" fmla="*/ 13 w 48"/>
                <a:gd name="T5" fmla="*/ 25 h 63"/>
                <a:gd name="T6" fmla="*/ 44 w 48"/>
                <a:gd name="T7" fmla="*/ 25 h 63"/>
                <a:gd name="T8" fmla="*/ 44 w 48"/>
                <a:gd name="T9" fmla="*/ 36 h 63"/>
                <a:gd name="T10" fmla="*/ 13 w 48"/>
                <a:gd name="T11" fmla="*/ 36 h 63"/>
                <a:gd name="T12" fmla="*/ 13 w 48"/>
                <a:gd name="T13" fmla="*/ 52 h 63"/>
                <a:gd name="T14" fmla="*/ 48 w 48"/>
                <a:gd name="T15" fmla="*/ 52 h 63"/>
                <a:gd name="T16" fmla="*/ 48 w 48"/>
                <a:gd name="T17" fmla="*/ 63 h 63"/>
                <a:gd name="T18" fmla="*/ 0 w 48"/>
                <a:gd name="T19" fmla="*/ 63 h 63"/>
                <a:gd name="T20" fmla="*/ 0 w 48"/>
                <a:gd name="T21" fmla="*/ 0 h 63"/>
                <a:gd name="T22" fmla="*/ 47 w 48"/>
                <a:gd name="T23" fmla="*/ 0 h 63"/>
                <a:gd name="T24" fmla="*/ 47 w 48"/>
                <a:gd name="T25" fmla="*/ 1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63">
                  <a:moveTo>
                    <a:pt x="47" y="12"/>
                  </a:moveTo>
                  <a:lnTo>
                    <a:pt x="13" y="12"/>
                  </a:lnTo>
                  <a:lnTo>
                    <a:pt x="13" y="25"/>
                  </a:lnTo>
                  <a:lnTo>
                    <a:pt x="44" y="25"/>
                  </a:lnTo>
                  <a:lnTo>
                    <a:pt x="44" y="36"/>
                  </a:lnTo>
                  <a:lnTo>
                    <a:pt x="13" y="36"/>
                  </a:lnTo>
                  <a:lnTo>
                    <a:pt x="13" y="52"/>
                  </a:lnTo>
                  <a:lnTo>
                    <a:pt x="48" y="52"/>
                  </a:lnTo>
                  <a:lnTo>
                    <a:pt x="48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035367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12 h 63"/>
                <a:gd name="T6" fmla="*/ 14 w 53"/>
                <a:gd name="T7" fmla="*/ 12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53 w 53"/>
                <a:gd name="T15" fmla="*/ 0 h 63"/>
                <a:gd name="T16" fmla="*/ 53 w 53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12"/>
                  </a:lnTo>
                  <a:lnTo>
                    <a:pt x="14" y="12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10456863" y="617538"/>
              <a:ext cx="80963" cy="100012"/>
            </a:xfrm>
            <a:custGeom>
              <a:avLst/>
              <a:gdLst>
                <a:gd name="T0" fmla="*/ 62 w 114"/>
                <a:gd name="T1" fmla="*/ 0 h 143"/>
                <a:gd name="T2" fmla="*/ 114 w 114"/>
                <a:gd name="T3" fmla="*/ 46 h 143"/>
                <a:gd name="T4" fmla="*/ 64 w 114"/>
                <a:gd name="T5" fmla="*/ 92 h 143"/>
                <a:gd name="T6" fmla="*/ 32 w 114"/>
                <a:gd name="T7" fmla="*/ 92 h 143"/>
                <a:gd name="T8" fmla="*/ 32 w 114"/>
                <a:gd name="T9" fmla="*/ 143 h 143"/>
                <a:gd name="T10" fmla="*/ 0 w 114"/>
                <a:gd name="T11" fmla="*/ 143 h 143"/>
                <a:gd name="T12" fmla="*/ 0 w 114"/>
                <a:gd name="T13" fmla="*/ 0 h 143"/>
                <a:gd name="T14" fmla="*/ 62 w 114"/>
                <a:gd name="T15" fmla="*/ 0 h 143"/>
                <a:gd name="T16" fmla="*/ 32 w 114"/>
                <a:gd name="T17" fmla="*/ 67 h 143"/>
                <a:gd name="T18" fmla="*/ 59 w 114"/>
                <a:gd name="T19" fmla="*/ 67 h 143"/>
                <a:gd name="T20" fmla="*/ 84 w 114"/>
                <a:gd name="T21" fmla="*/ 47 h 143"/>
                <a:gd name="T22" fmla="*/ 60 w 114"/>
                <a:gd name="T23" fmla="*/ 26 h 143"/>
                <a:gd name="T24" fmla="*/ 32 w 114"/>
                <a:gd name="T25" fmla="*/ 26 h 143"/>
                <a:gd name="T26" fmla="*/ 32 w 114"/>
                <a:gd name="T27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43">
                  <a:moveTo>
                    <a:pt x="62" y="0"/>
                  </a:moveTo>
                  <a:cubicBezTo>
                    <a:pt x="93" y="0"/>
                    <a:pt x="114" y="15"/>
                    <a:pt x="114" y="46"/>
                  </a:cubicBezTo>
                  <a:cubicBezTo>
                    <a:pt x="114" y="77"/>
                    <a:pt x="92" y="92"/>
                    <a:pt x="64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2" y="0"/>
                  </a:lnTo>
                  <a:close/>
                  <a:moveTo>
                    <a:pt x="32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73" y="67"/>
                    <a:pt x="84" y="62"/>
                    <a:pt x="84" y="47"/>
                  </a:cubicBezTo>
                  <a:cubicBezTo>
                    <a:pt x="84" y="31"/>
                    <a:pt x="73" y="26"/>
                    <a:pt x="60" y="26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32" y="67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10547351" y="615950"/>
              <a:ext cx="98425" cy="104775"/>
            </a:xfrm>
            <a:custGeom>
              <a:avLst/>
              <a:gdLst>
                <a:gd name="T0" fmla="*/ 140 w 140"/>
                <a:gd name="T1" fmla="*/ 75 h 149"/>
                <a:gd name="T2" fmla="*/ 70 w 140"/>
                <a:gd name="T3" fmla="*/ 149 h 149"/>
                <a:gd name="T4" fmla="*/ 0 w 140"/>
                <a:gd name="T5" fmla="*/ 75 h 149"/>
                <a:gd name="T6" fmla="*/ 70 w 140"/>
                <a:gd name="T7" fmla="*/ 0 h 149"/>
                <a:gd name="T8" fmla="*/ 140 w 140"/>
                <a:gd name="T9" fmla="*/ 75 h 149"/>
                <a:gd name="T10" fmla="*/ 31 w 140"/>
                <a:gd name="T11" fmla="*/ 74 h 149"/>
                <a:gd name="T12" fmla="*/ 70 w 140"/>
                <a:gd name="T13" fmla="*/ 123 h 149"/>
                <a:gd name="T14" fmla="*/ 108 w 140"/>
                <a:gd name="T15" fmla="*/ 74 h 149"/>
                <a:gd name="T16" fmla="*/ 70 w 140"/>
                <a:gd name="T17" fmla="*/ 26 h 149"/>
                <a:gd name="T18" fmla="*/ 31 w 140"/>
                <a:gd name="T19" fmla="*/ 7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9">
                  <a:moveTo>
                    <a:pt x="140" y="75"/>
                  </a:moveTo>
                  <a:cubicBezTo>
                    <a:pt x="140" y="119"/>
                    <a:pt x="112" y="149"/>
                    <a:pt x="70" y="149"/>
                  </a:cubicBezTo>
                  <a:cubicBezTo>
                    <a:pt x="28" y="149"/>
                    <a:pt x="0" y="119"/>
                    <a:pt x="0" y="75"/>
                  </a:cubicBezTo>
                  <a:cubicBezTo>
                    <a:pt x="0" y="30"/>
                    <a:pt x="28" y="0"/>
                    <a:pt x="70" y="0"/>
                  </a:cubicBezTo>
                  <a:cubicBezTo>
                    <a:pt x="112" y="0"/>
                    <a:pt x="140" y="30"/>
                    <a:pt x="140" y="75"/>
                  </a:cubicBezTo>
                  <a:close/>
                  <a:moveTo>
                    <a:pt x="31" y="74"/>
                  </a:moveTo>
                  <a:cubicBezTo>
                    <a:pt x="31" y="105"/>
                    <a:pt x="46" y="123"/>
                    <a:pt x="70" y="123"/>
                  </a:cubicBezTo>
                  <a:cubicBezTo>
                    <a:pt x="94" y="123"/>
                    <a:pt x="108" y="105"/>
                    <a:pt x="108" y="74"/>
                  </a:cubicBezTo>
                  <a:cubicBezTo>
                    <a:pt x="108" y="44"/>
                    <a:pt x="94" y="26"/>
                    <a:pt x="70" y="26"/>
                  </a:cubicBezTo>
                  <a:cubicBezTo>
                    <a:pt x="46" y="26"/>
                    <a:pt x="31" y="45"/>
                    <a:pt x="31" y="74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Freeform 18"/>
            <p:cNvSpPr>
              <a:spLocks noEditPoints="1"/>
            </p:cNvSpPr>
            <p:nvPr/>
          </p:nvSpPr>
          <p:spPr bwMode="auto">
            <a:xfrm>
              <a:off x="10655301" y="617538"/>
              <a:ext cx="109538" cy="100012"/>
            </a:xfrm>
            <a:custGeom>
              <a:avLst/>
              <a:gdLst>
                <a:gd name="T0" fmla="*/ 93 w 155"/>
                <a:gd name="T1" fmla="*/ 127 h 143"/>
                <a:gd name="T2" fmla="*/ 93 w 155"/>
                <a:gd name="T3" fmla="*/ 143 h 143"/>
                <a:gd name="T4" fmla="*/ 62 w 155"/>
                <a:gd name="T5" fmla="*/ 143 h 143"/>
                <a:gd name="T6" fmla="*/ 62 w 155"/>
                <a:gd name="T7" fmla="*/ 127 h 143"/>
                <a:gd name="T8" fmla="*/ 0 w 155"/>
                <a:gd name="T9" fmla="*/ 70 h 143"/>
                <a:gd name="T10" fmla="*/ 62 w 155"/>
                <a:gd name="T11" fmla="*/ 14 h 143"/>
                <a:gd name="T12" fmla="*/ 62 w 155"/>
                <a:gd name="T13" fmla="*/ 0 h 143"/>
                <a:gd name="T14" fmla="*/ 93 w 155"/>
                <a:gd name="T15" fmla="*/ 0 h 143"/>
                <a:gd name="T16" fmla="*/ 93 w 155"/>
                <a:gd name="T17" fmla="*/ 14 h 143"/>
                <a:gd name="T18" fmla="*/ 155 w 155"/>
                <a:gd name="T19" fmla="*/ 70 h 143"/>
                <a:gd name="T20" fmla="*/ 93 w 155"/>
                <a:gd name="T21" fmla="*/ 127 h 143"/>
                <a:gd name="T22" fmla="*/ 62 w 155"/>
                <a:gd name="T23" fmla="*/ 37 h 143"/>
                <a:gd name="T24" fmla="*/ 31 w 155"/>
                <a:gd name="T25" fmla="*/ 70 h 143"/>
                <a:gd name="T26" fmla="*/ 62 w 155"/>
                <a:gd name="T27" fmla="*/ 104 h 143"/>
                <a:gd name="T28" fmla="*/ 62 w 155"/>
                <a:gd name="T29" fmla="*/ 37 h 143"/>
                <a:gd name="T30" fmla="*/ 93 w 155"/>
                <a:gd name="T31" fmla="*/ 37 h 143"/>
                <a:gd name="T32" fmla="*/ 93 w 155"/>
                <a:gd name="T33" fmla="*/ 104 h 143"/>
                <a:gd name="T34" fmla="*/ 125 w 155"/>
                <a:gd name="T35" fmla="*/ 70 h 143"/>
                <a:gd name="T36" fmla="*/ 93 w 155"/>
                <a:gd name="T37" fmla="*/ 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143">
                  <a:moveTo>
                    <a:pt x="93" y="127"/>
                  </a:moveTo>
                  <a:cubicBezTo>
                    <a:pt x="93" y="143"/>
                    <a:pt x="93" y="143"/>
                    <a:pt x="93" y="143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26" y="126"/>
                    <a:pt x="0" y="106"/>
                    <a:pt x="0" y="70"/>
                  </a:cubicBezTo>
                  <a:cubicBezTo>
                    <a:pt x="0" y="36"/>
                    <a:pt x="25" y="16"/>
                    <a:pt x="62" y="14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130" y="16"/>
                    <a:pt x="155" y="36"/>
                    <a:pt x="155" y="70"/>
                  </a:cubicBezTo>
                  <a:cubicBezTo>
                    <a:pt x="155" y="106"/>
                    <a:pt x="130" y="126"/>
                    <a:pt x="93" y="127"/>
                  </a:cubicBezTo>
                  <a:close/>
                  <a:moveTo>
                    <a:pt x="62" y="37"/>
                  </a:moveTo>
                  <a:cubicBezTo>
                    <a:pt x="42" y="38"/>
                    <a:pt x="31" y="50"/>
                    <a:pt x="31" y="70"/>
                  </a:cubicBezTo>
                  <a:cubicBezTo>
                    <a:pt x="31" y="89"/>
                    <a:pt x="42" y="103"/>
                    <a:pt x="62" y="104"/>
                  </a:cubicBezTo>
                  <a:lnTo>
                    <a:pt x="62" y="37"/>
                  </a:lnTo>
                  <a:close/>
                  <a:moveTo>
                    <a:pt x="93" y="37"/>
                  </a:moveTo>
                  <a:cubicBezTo>
                    <a:pt x="93" y="104"/>
                    <a:pt x="93" y="104"/>
                    <a:pt x="93" y="104"/>
                  </a:cubicBezTo>
                  <a:cubicBezTo>
                    <a:pt x="113" y="103"/>
                    <a:pt x="125" y="89"/>
                    <a:pt x="125" y="70"/>
                  </a:cubicBezTo>
                  <a:cubicBezTo>
                    <a:pt x="125" y="50"/>
                    <a:pt x="114" y="38"/>
                    <a:pt x="93" y="37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1077912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40 w 53"/>
                <a:gd name="T3" fmla="*/ 63 h 63"/>
                <a:gd name="T4" fmla="*/ 40 w 53"/>
                <a:gd name="T5" fmla="*/ 20 h 63"/>
                <a:gd name="T6" fmla="*/ 39 w 53"/>
                <a:gd name="T7" fmla="*/ 20 h 63"/>
                <a:gd name="T8" fmla="*/ 15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44 h 63"/>
                <a:gd name="T18" fmla="*/ 14 w 53"/>
                <a:gd name="T19" fmla="*/ 44 h 63"/>
                <a:gd name="T20" fmla="*/ 38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40" y="63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15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38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10874376" y="617538"/>
              <a:ext cx="90488" cy="103187"/>
            </a:xfrm>
            <a:custGeom>
              <a:avLst/>
              <a:gdLst>
                <a:gd name="T0" fmla="*/ 129 w 129"/>
                <a:gd name="T1" fmla="*/ 143 h 146"/>
                <a:gd name="T2" fmla="*/ 98 w 129"/>
                <a:gd name="T3" fmla="*/ 143 h 146"/>
                <a:gd name="T4" fmla="*/ 98 w 129"/>
                <a:gd name="T5" fmla="*/ 27 h 146"/>
                <a:gd name="T6" fmla="*/ 60 w 129"/>
                <a:gd name="T7" fmla="*/ 27 h 146"/>
                <a:gd name="T8" fmla="*/ 58 w 129"/>
                <a:gd name="T9" fmla="*/ 87 h 146"/>
                <a:gd name="T10" fmla="*/ 18 w 129"/>
                <a:gd name="T11" fmla="*/ 146 h 146"/>
                <a:gd name="T12" fmla="*/ 0 w 129"/>
                <a:gd name="T13" fmla="*/ 143 h 146"/>
                <a:gd name="T14" fmla="*/ 0 w 129"/>
                <a:gd name="T15" fmla="*/ 118 h 146"/>
                <a:gd name="T16" fmla="*/ 11 w 129"/>
                <a:gd name="T17" fmla="*/ 120 h 146"/>
                <a:gd name="T18" fmla="*/ 27 w 129"/>
                <a:gd name="T19" fmla="*/ 87 h 146"/>
                <a:gd name="T20" fmla="*/ 30 w 129"/>
                <a:gd name="T21" fmla="*/ 0 h 146"/>
                <a:gd name="T22" fmla="*/ 129 w 129"/>
                <a:gd name="T23" fmla="*/ 0 h 146"/>
                <a:gd name="T24" fmla="*/ 129 w 129"/>
                <a:gd name="T25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46">
                  <a:moveTo>
                    <a:pt x="129" y="143"/>
                  </a:moveTo>
                  <a:cubicBezTo>
                    <a:pt x="98" y="143"/>
                    <a:pt x="98" y="143"/>
                    <a:pt x="98" y="143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6" y="128"/>
                    <a:pt x="42" y="146"/>
                    <a:pt x="18" y="146"/>
                  </a:cubicBezTo>
                  <a:cubicBezTo>
                    <a:pt x="12" y="146"/>
                    <a:pt x="5" y="145"/>
                    <a:pt x="0" y="14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9"/>
                    <a:pt x="7" y="120"/>
                    <a:pt x="11" y="120"/>
                  </a:cubicBezTo>
                  <a:cubicBezTo>
                    <a:pt x="20" y="120"/>
                    <a:pt x="27" y="116"/>
                    <a:pt x="27" y="8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9" y="0"/>
                    <a:pt x="129" y="0"/>
                    <a:pt x="129" y="0"/>
                  </a:cubicBezTo>
                  <a:lnTo>
                    <a:pt x="129" y="14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10983913" y="617538"/>
              <a:ext cx="80963" cy="100012"/>
            </a:xfrm>
            <a:custGeom>
              <a:avLst/>
              <a:gdLst>
                <a:gd name="T0" fmla="*/ 63 w 115"/>
                <a:gd name="T1" fmla="*/ 143 h 143"/>
                <a:gd name="T2" fmla="*/ 0 w 115"/>
                <a:gd name="T3" fmla="*/ 143 h 143"/>
                <a:gd name="T4" fmla="*/ 0 w 115"/>
                <a:gd name="T5" fmla="*/ 0 h 143"/>
                <a:gd name="T6" fmla="*/ 31 w 115"/>
                <a:gd name="T7" fmla="*/ 0 h 143"/>
                <a:gd name="T8" fmla="*/ 31 w 115"/>
                <a:gd name="T9" fmla="*/ 52 h 143"/>
                <a:gd name="T10" fmla="*/ 64 w 115"/>
                <a:gd name="T11" fmla="*/ 52 h 143"/>
                <a:gd name="T12" fmla="*/ 115 w 115"/>
                <a:gd name="T13" fmla="*/ 97 h 143"/>
                <a:gd name="T14" fmla="*/ 63 w 115"/>
                <a:gd name="T15" fmla="*/ 143 h 143"/>
                <a:gd name="T16" fmla="*/ 60 w 115"/>
                <a:gd name="T17" fmla="*/ 76 h 143"/>
                <a:gd name="T18" fmla="*/ 31 w 115"/>
                <a:gd name="T19" fmla="*/ 76 h 143"/>
                <a:gd name="T20" fmla="*/ 31 w 115"/>
                <a:gd name="T21" fmla="*/ 117 h 143"/>
                <a:gd name="T22" fmla="*/ 60 w 115"/>
                <a:gd name="T23" fmla="*/ 117 h 143"/>
                <a:gd name="T24" fmla="*/ 84 w 115"/>
                <a:gd name="T25" fmla="*/ 97 h 143"/>
                <a:gd name="T26" fmla="*/ 60 w 115"/>
                <a:gd name="T27" fmla="*/ 7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143">
                  <a:moveTo>
                    <a:pt x="63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93" y="52"/>
                    <a:pt x="115" y="66"/>
                    <a:pt x="115" y="97"/>
                  </a:cubicBezTo>
                  <a:cubicBezTo>
                    <a:pt x="115" y="128"/>
                    <a:pt x="93" y="143"/>
                    <a:pt x="63" y="143"/>
                  </a:cubicBezTo>
                  <a:close/>
                  <a:moveTo>
                    <a:pt x="60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75" y="117"/>
                    <a:pt x="84" y="112"/>
                    <a:pt x="84" y="97"/>
                  </a:cubicBezTo>
                  <a:cubicBezTo>
                    <a:pt x="84" y="82"/>
                    <a:pt x="74" y="76"/>
                    <a:pt x="60" y="76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11077576" y="617538"/>
              <a:ext cx="84138" cy="100012"/>
            </a:xfrm>
            <a:custGeom>
              <a:avLst/>
              <a:gdLst>
                <a:gd name="T0" fmla="*/ 53 w 53"/>
                <a:gd name="T1" fmla="*/ 63 h 63"/>
                <a:gd name="T2" fmla="*/ 39 w 53"/>
                <a:gd name="T3" fmla="*/ 63 h 63"/>
                <a:gd name="T4" fmla="*/ 39 w 53"/>
                <a:gd name="T5" fmla="*/ 36 h 63"/>
                <a:gd name="T6" fmla="*/ 14 w 53"/>
                <a:gd name="T7" fmla="*/ 36 h 63"/>
                <a:gd name="T8" fmla="*/ 14 w 53"/>
                <a:gd name="T9" fmla="*/ 63 h 63"/>
                <a:gd name="T10" fmla="*/ 0 w 53"/>
                <a:gd name="T11" fmla="*/ 63 h 63"/>
                <a:gd name="T12" fmla="*/ 0 w 53"/>
                <a:gd name="T13" fmla="*/ 0 h 63"/>
                <a:gd name="T14" fmla="*/ 14 w 53"/>
                <a:gd name="T15" fmla="*/ 0 h 63"/>
                <a:gd name="T16" fmla="*/ 14 w 53"/>
                <a:gd name="T17" fmla="*/ 24 h 63"/>
                <a:gd name="T18" fmla="*/ 39 w 53"/>
                <a:gd name="T19" fmla="*/ 24 h 63"/>
                <a:gd name="T20" fmla="*/ 39 w 53"/>
                <a:gd name="T21" fmla="*/ 0 h 63"/>
                <a:gd name="T22" fmla="*/ 53 w 53"/>
                <a:gd name="T23" fmla="*/ 0 h 63"/>
                <a:gd name="T24" fmla="*/ 53 w 53"/>
                <a:gd name="T2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3">
                  <a:moveTo>
                    <a:pt x="53" y="63"/>
                  </a:moveTo>
                  <a:lnTo>
                    <a:pt x="39" y="63"/>
                  </a:lnTo>
                  <a:lnTo>
                    <a:pt x="39" y="36"/>
                  </a:lnTo>
                  <a:lnTo>
                    <a:pt x="14" y="36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4"/>
                  </a:lnTo>
                  <a:lnTo>
                    <a:pt x="39" y="24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11182351" y="617538"/>
              <a:ext cx="106363" cy="100012"/>
            </a:xfrm>
            <a:custGeom>
              <a:avLst/>
              <a:gdLst>
                <a:gd name="T0" fmla="*/ 55 w 154"/>
                <a:gd name="T1" fmla="*/ 143 h 143"/>
                <a:gd name="T2" fmla="*/ 0 w 154"/>
                <a:gd name="T3" fmla="*/ 143 h 143"/>
                <a:gd name="T4" fmla="*/ 0 w 154"/>
                <a:gd name="T5" fmla="*/ 0 h 143"/>
                <a:gd name="T6" fmla="*/ 31 w 154"/>
                <a:gd name="T7" fmla="*/ 0 h 143"/>
                <a:gd name="T8" fmla="*/ 31 w 154"/>
                <a:gd name="T9" fmla="*/ 52 h 143"/>
                <a:gd name="T10" fmla="*/ 57 w 154"/>
                <a:gd name="T11" fmla="*/ 52 h 143"/>
                <a:gd name="T12" fmla="*/ 107 w 154"/>
                <a:gd name="T13" fmla="*/ 97 h 143"/>
                <a:gd name="T14" fmla="*/ 55 w 154"/>
                <a:gd name="T15" fmla="*/ 143 h 143"/>
                <a:gd name="T16" fmla="*/ 53 w 154"/>
                <a:gd name="T17" fmla="*/ 76 h 143"/>
                <a:gd name="T18" fmla="*/ 31 w 154"/>
                <a:gd name="T19" fmla="*/ 76 h 143"/>
                <a:gd name="T20" fmla="*/ 31 w 154"/>
                <a:gd name="T21" fmla="*/ 117 h 143"/>
                <a:gd name="T22" fmla="*/ 53 w 154"/>
                <a:gd name="T23" fmla="*/ 117 h 143"/>
                <a:gd name="T24" fmla="*/ 77 w 154"/>
                <a:gd name="T25" fmla="*/ 97 h 143"/>
                <a:gd name="T26" fmla="*/ 53 w 154"/>
                <a:gd name="T27" fmla="*/ 76 h 143"/>
                <a:gd name="T28" fmla="*/ 154 w 154"/>
                <a:gd name="T29" fmla="*/ 0 h 143"/>
                <a:gd name="T30" fmla="*/ 154 w 154"/>
                <a:gd name="T31" fmla="*/ 143 h 143"/>
                <a:gd name="T32" fmla="*/ 123 w 154"/>
                <a:gd name="T33" fmla="*/ 143 h 143"/>
                <a:gd name="T34" fmla="*/ 123 w 154"/>
                <a:gd name="T35" fmla="*/ 0 h 143"/>
                <a:gd name="T36" fmla="*/ 154 w 154"/>
                <a:gd name="T3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143">
                  <a:moveTo>
                    <a:pt x="55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85" y="52"/>
                    <a:pt x="107" y="66"/>
                    <a:pt x="107" y="97"/>
                  </a:cubicBezTo>
                  <a:cubicBezTo>
                    <a:pt x="107" y="128"/>
                    <a:pt x="86" y="143"/>
                    <a:pt x="55" y="143"/>
                  </a:cubicBezTo>
                  <a:close/>
                  <a:moveTo>
                    <a:pt x="53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68" y="117"/>
                    <a:pt x="77" y="112"/>
                    <a:pt x="77" y="97"/>
                  </a:cubicBezTo>
                  <a:cubicBezTo>
                    <a:pt x="77" y="82"/>
                    <a:pt x="67" y="76"/>
                    <a:pt x="53" y="76"/>
                  </a:cubicBezTo>
                  <a:close/>
                  <a:moveTo>
                    <a:pt x="154" y="0"/>
                  </a:moveTo>
                  <a:cubicBezTo>
                    <a:pt x="154" y="143"/>
                    <a:pt x="154" y="143"/>
                    <a:pt x="154" y="14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23" y="0"/>
                    <a:pt x="123" y="0"/>
                    <a:pt x="123" y="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11298238" y="617538"/>
              <a:ext cx="95250" cy="100012"/>
            </a:xfrm>
            <a:custGeom>
              <a:avLst/>
              <a:gdLst>
                <a:gd name="T0" fmla="*/ 38 w 60"/>
                <a:gd name="T1" fmla="*/ 30 h 63"/>
                <a:gd name="T2" fmla="*/ 60 w 60"/>
                <a:gd name="T3" fmla="*/ 63 h 63"/>
                <a:gd name="T4" fmla="*/ 43 w 60"/>
                <a:gd name="T5" fmla="*/ 63 h 63"/>
                <a:gd name="T6" fmla="*/ 29 w 60"/>
                <a:gd name="T7" fmla="*/ 41 h 63"/>
                <a:gd name="T8" fmla="*/ 16 w 60"/>
                <a:gd name="T9" fmla="*/ 63 h 63"/>
                <a:gd name="T10" fmla="*/ 0 w 60"/>
                <a:gd name="T11" fmla="*/ 63 h 63"/>
                <a:gd name="T12" fmla="*/ 22 w 60"/>
                <a:gd name="T13" fmla="*/ 30 h 63"/>
                <a:gd name="T14" fmla="*/ 2 w 60"/>
                <a:gd name="T15" fmla="*/ 0 h 63"/>
                <a:gd name="T16" fmla="*/ 17 w 60"/>
                <a:gd name="T17" fmla="*/ 0 h 63"/>
                <a:gd name="T18" fmla="*/ 30 w 60"/>
                <a:gd name="T19" fmla="*/ 21 h 63"/>
                <a:gd name="T20" fmla="*/ 43 w 60"/>
                <a:gd name="T21" fmla="*/ 0 h 63"/>
                <a:gd name="T22" fmla="*/ 58 w 60"/>
                <a:gd name="T23" fmla="*/ 0 h 63"/>
                <a:gd name="T24" fmla="*/ 38 w 60"/>
                <a:gd name="T25" fmla="*/ 3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63">
                  <a:moveTo>
                    <a:pt x="38" y="30"/>
                  </a:moveTo>
                  <a:lnTo>
                    <a:pt x="60" y="63"/>
                  </a:lnTo>
                  <a:lnTo>
                    <a:pt x="43" y="63"/>
                  </a:lnTo>
                  <a:lnTo>
                    <a:pt x="29" y="41"/>
                  </a:lnTo>
                  <a:lnTo>
                    <a:pt x="16" y="63"/>
                  </a:lnTo>
                  <a:lnTo>
                    <a:pt x="0" y="63"/>
                  </a:lnTo>
                  <a:lnTo>
                    <a:pt x="22" y="30"/>
                  </a:lnTo>
                  <a:lnTo>
                    <a:pt x="2" y="0"/>
                  </a:lnTo>
                  <a:lnTo>
                    <a:pt x="17" y="0"/>
                  </a:lnTo>
                  <a:lnTo>
                    <a:pt x="30" y="21"/>
                  </a:lnTo>
                  <a:lnTo>
                    <a:pt x="43" y="0"/>
                  </a:lnTo>
                  <a:lnTo>
                    <a:pt x="58" y="0"/>
                  </a:lnTo>
                  <a:lnTo>
                    <a:pt x="38" y="30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10706101" y="777875"/>
              <a:ext cx="98425" cy="98425"/>
            </a:xfrm>
            <a:custGeom>
              <a:avLst/>
              <a:gdLst>
                <a:gd name="T0" fmla="*/ 62 w 62"/>
                <a:gd name="T1" fmla="*/ 62 h 62"/>
                <a:gd name="T2" fmla="*/ 48 w 62"/>
                <a:gd name="T3" fmla="*/ 62 h 62"/>
                <a:gd name="T4" fmla="*/ 43 w 62"/>
                <a:gd name="T5" fmla="*/ 49 h 62"/>
                <a:gd name="T6" fmla="*/ 19 w 62"/>
                <a:gd name="T7" fmla="*/ 49 h 62"/>
                <a:gd name="T8" fmla="*/ 15 w 62"/>
                <a:gd name="T9" fmla="*/ 62 h 62"/>
                <a:gd name="T10" fmla="*/ 0 w 62"/>
                <a:gd name="T11" fmla="*/ 62 h 62"/>
                <a:gd name="T12" fmla="*/ 24 w 62"/>
                <a:gd name="T13" fmla="*/ 0 h 62"/>
                <a:gd name="T14" fmla="*/ 38 w 62"/>
                <a:gd name="T15" fmla="*/ 0 h 62"/>
                <a:gd name="T16" fmla="*/ 62 w 62"/>
                <a:gd name="T17" fmla="*/ 62 h 62"/>
                <a:gd name="T18" fmla="*/ 31 w 62"/>
                <a:gd name="T19" fmla="*/ 15 h 62"/>
                <a:gd name="T20" fmla="*/ 23 w 62"/>
                <a:gd name="T21" fmla="*/ 39 h 62"/>
                <a:gd name="T22" fmla="*/ 40 w 62"/>
                <a:gd name="T23" fmla="*/ 39 h 62"/>
                <a:gd name="T24" fmla="*/ 31 w 62"/>
                <a:gd name="T25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2">
                  <a:moveTo>
                    <a:pt x="62" y="62"/>
                  </a:moveTo>
                  <a:lnTo>
                    <a:pt x="48" y="62"/>
                  </a:lnTo>
                  <a:lnTo>
                    <a:pt x="43" y="49"/>
                  </a:lnTo>
                  <a:lnTo>
                    <a:pt x="19" y="49"/>
                  </a:lnTo>
                  <a:lnTo>
                    <a:pt x="15" y="62"/>
                  </a:lnTo>
                  <a:lnTo>
                    <a:pt x="0" y="62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62" y="62"/>
                  </a:lnTo>
                  <a:close/>
                  <a:moveTo>
                    <a:pt x="31" y="15"/>
                  </a:moveTo>
                  <a:lnTo>
                    <a:pt x="23" y="39"/>
                  </a:lnTo>
                  <a:lnTo>
                    <a:pt x="40" y="39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10814051" y="777875"/>
              <a:ext cx="92075" cy="98425"/>
            </a:xfrm>
            <a:custGeom>
              <a:avLst/>
              <a:gdLst>
                <a:gd name="T0" fmla="*/ 31 w 58"/>
                <a:gd name="T1" fmla="*/ 24 h 62"/>
                <a:gd name="T2" fmla="*/ 58 w 58"/>
                <a:gd name="T3" fmla="*/ 62 h 62"/>
                <a:gd name="T4" fmla="*/ 41 w 58"/>
                <a:gd name="T5" fmla="*/ 62 h 62"/>
                <a:gd name="T6" fmla="*/ 22 w 58"/>
                <a:gd name="T7" fmla="*/ 34 h 62"/>
                <a:gd name="T8" fmla="*/ 14 w 58"/>
                <a:gd name="T9" fmla="*/ 42 h 62"/>
                <a:gd name="T10" fmla="*/ 14 w 58"/>
                <a:gd name="T11" fmla="*/ 62 h 62"/>
                <a:gd name="T12" fmla="*/ 0 w 58"/>
                <a:gd name="T13" fmla="*/ 62 h 62"/>
                <a:gd name="T14" fmla="*/ 0 w 58"/>
                <a:gd name="T15" fmla="*/ 0 h 62"/>
                <a:gd name="T16" fmla="*/ 14 w 58"/>
                <a:gd name="T17" fmla="*/ 0 h 62"/>
                <a:gd name="T18" fmla="*/ 14 w 58"/>
                <a:gd name="T19" fmla="*/ 26 h 62"/>
                <a:gd name="T20" fmla="*/ 38 w 58"/>
                <a:gd name="T21" fmla="*/ 0 h 62"/>
                <a:gd name="T22" fmla="*/ 56 w 58"/>
                <a:gd name="T23" fmla="*/ 0 h 62"/>
                <a:gd name="T24" fmla="*/ 31 w 58"/>
                <a:gd name="T25" fmla="*/ 2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2">
                  <a:moveTo>
                    <a:pt x="31" y="24"/>
                  </a:moveTo>
                  <a:lnTo>
                    <a:pt x="58" y="62"/>
                  </a:lnTo>
                  <a:lnTo>
                    <a:pt x="41" y="62"/>
                  </a:lnTo>
                  <a:lnTo>
                    <a:pt x="22" y="34"/>
                  </a:lnTo>
                  <a:lnTo>
                    <a:pt x="14" y="42"/>
                  </a:lnTo>
                  <a:lnTo>
                    <a:pt x="14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31" y="24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10907713" y="777875"/>
              <a:ext cx="80963" cy="98425"/>
            </a:xfrm>
            <a:custGeom>
              <a:avLst/>
              <a:gdLst>
                <a:gd name="T0" fmla="*/ 51 w 51"/>
                <a:gd name="T1" fmla="*/ 12 h 62"/>
                <a:gd name="T2" fmla="*/ 32 w 51"/>
                <a:gd name="T3" fmla="*/ 12 h 62"/>
                <a:gd name="T4" fmla="*/ 32 w 51"/>
                <a:gd name="T5" fmla="*/ 62 h 62"/>
                <a:gd name="T6" fmla="*/ 19 w 51"/>
                <a:gd name="T7" fmla="*/ 62 h 62"/>
                <a:gd name="T8" fmla="*/ 19 w 51"/>
                <a:gd name="T9" fmla="*/ 12 h 62"/>
                <a:gd name="T10" fmla="*/ 0 w 51"/>
                <a:gd name="T11" fmla="*/ 12 h 62"/>
                <a:gd name="T12" fmla="*/ 0 w 51"/>
                <a:gd name="T13" fmla="*/ 0 h 62"/>
                <a:gd name="T14" fmla="*/ 51 w 51"/>
                <a:gd name="T15" fmla="*/ 0 h 62"/>
                <a:gd name="T16" fmla="*/ 51 w 51"/>
                <a:gd name="T17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2">
                  <a:moveTo>
                    <a:pt x="51" y="12"/>
                  </a:moveTo>
                  <a:lnTo>
                    <a:pt x="32" y="12"/>
                  </a:lnTo>
                  <a:lnTo>
                    <a:pt x="32" y="62"/>
                  </a:lnTo>
                  <a:lnTo>
                    <a:pt x="19" y="62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10999788" y="777875"/>
              <a:ext cx="85725" cy="98425"/>
            </a:xfrm>
            <a:custGeom>
              <a:avLst/>
              <a:gdLst>
                <a:gd name="T0" fmla="*/ 54 w 54"/>
                <a:gd name="T1" fmla="*/ 62 h 62"/>
                <a:gd name="T2" fmla="*/ 40 w 54"/>
                <a:gd name="T3" fmla="*/ 62 h 62"/>
                <a:gd name="T4" fmla="*/ 40 w 54"/>
                <a:gd name="T5" fmla="*/ 19 h 62"/>
                <a:gd name="T6" fmla="*/ 40 w 54"/>
                <a:gd name="T7" fmla="*/ 19 h 62"/>
                <a:gd name="T8" fmla="*/ 16 w 54"/>
                <a:gd name="T9" fmla="*/ 62 h 62"/>
                <a:gd name="T10" fmla="*/ 0 w 54"/>
                <a:gd name="T11" fmla="*/ 62 h 62"/>
                <a:gd name="T12" fmla="*/ 0 w 54"/>
                <a:gd name="T13" fmla="*/ 0 h 62"/>
                <a:gd name="T14" fmla="*/ 14 w 54"/>
                <a:gd name="T15" fmla="*/ 0 h 62"/>
                <a:gd name="T16" fmla="*/ 14 w 54"/>
                <a:gd name="T17" fmla="*/ 43 h 62"/>
                <a:gd name="T18" fmla="*/ 14 w 54"/>
                <a:gd name="T19" fmla="*/ 43 h 62"/>
                <a:gd name="T20" fmla="*/ 38 w 54"/>
                <a:gd name="T21" fmla="*/ 0 h 62"/>
                <a:gd name="T22" fmla="*/ 54 w 54"/>
                <a:gd name="T23" fmla="*/ 0 h 62"/>
                <a:gd name="T24" fmla="*/ 54 w 54"/>
                <a:gd name="T2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2">
                  <a:moveTo>
                    <a:pt x="54" y="62"/>
                  </a:moveTo>
                  <a:lnTo>
                    <a:pt x="40" y="62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6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38" y="0"/>
                  </a:lnTo>
                  <a:lnTo>
                    <a:pt x="54" y="0"/>
                  </a:lnTo>
                  <a:lnTo>
                    <a:pt x="54" y="62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2" name="Freeform 29"/>
            <p:cNvSpPr>
              <a:spLocks noEditPoints="1"/>
            </p:cNvSpPr>
            <p:nvPr/>
          </p:nvSpPr>
          <p:spPr bwMode="auto">
            <a:xfrm>
              <a:off x="11104563" y="777875"/>
              <a:ext cx="82550" cy="98425"/>
            </a:xfrm>
            <a:custGeom>
              <a:avLst/>
              <a:gdLst>
                <a:gd name="T0" fmla="*/ 68 w 120"/>
                <a:gd name="T1" fmla="*/ 0 h 142"/>
                <a:gd name="T2" fmla="*/ 113 w 120"/>
                <a:gd name="T3" fmla="*/ 36 h 142"/>
                <a:gd name="T4" fmla="*/ 94 w 120"/>
                <a:gd name="T5" fmla="*/ 65 h 142"/>
                <a:gd name="T6" fmla="*/ 120 w 120"/>
                <a:gd name="T7" fmla="*/ 100 h 142"/>
                <a:gd name="T8" fmla="*/ 72 w 120"/>
                <a:gd name="T9" fmla="*/ 142 h 142"/>
                <a:gd name="T10" fmla="*/ 0 w 120"/>
                <a:gd name="T11" fmla="*/ 142 h 142"/>
                <a:gd name="T12" fmla="*/ 0 w 120"/>
                <a:gd name="T13" fmla="*/ 0 h 142"/>
                <a:gd name="T14" fmla="*/ 68 w 120"/>
                <a:gd name="T15" fmla="*/ 0 h 142"/>
                <a:gd name="T16" fmla="*/ 31 w 120"/>
                <a:gd name="T17" fmla="*/ 58 h 142"/>
                <a:gd name="T18" fmla="*/ 59 w 120"/>
                <a:gd name="T19" fmla="*/ 58 h 142"/>
                <a:gd name="T20" fmla="*/ 83 w 120"/>
                <a:gd name="T21" fmla="*/ 41 h 142"/>
                <a:gd name="T22" fmla="*/ 59 w 120"/>
                <a:gd name="T23" fmla="*/ 24 h 142"/>
                <a:gd name="T24" fmla="*/ 31 w 120"/>
                <a:gd name="T25" fmla="*/ 24 h 142"/>
                <a:gd name="T26" fmla="*/ 31 w 120"/>
                <a:gd name="T27" fmla="*/ 58 h 142"/>
                <a:gd name="T28" fmla="*/ 31 w 120"/>
                <a:gd name="T29" fmla="*/ 118 h 142"/>
                <a:gd name="T30" fmla="*/ 62 w 120"/>
                <a:gd name="T31" fmla="*/ 118 h 142"/>
                <a:gd name="T32" fmla="*/ 89 w 120"/>
                <a:gd name="T33" fmla="*/ 98 h 142"/>
                <a:gd name="T34" fmla="*/ 61 w 120"/>
                <a:gd name="T35" fmla="*/ 79 h 142"/>
                <a:gd name="T36" fmla="*/ 31 w 120"/>
                <a:gd name="T37" fmla="*/ 79 h 142"/>
                <a:gd name="T38" fmla="*/ 31 w 120"/>
                <a:gd name="T39" fmla="*/ 1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42">
                  <a:moveTo>
                    <a:pt x="68" y="0"/>
                  </a:moveTo>
                  <a:cubicBezTo>
                    <a:pt x="93" y="0"/>
                    <a:pt x="113" y="11"/>
                    <a:pt x="113" y="36"/>
                  </a:cubicBezTo>
                  <a:cubicBezTo>
                    <a:pt x="113" y="50"/>
                    <a:pt x="105" y="60"/>
                    <a:pt x="94" y="65"/>
                  </a:cubicBezTo>
                  <a:cubicBezTo>
                    <a:pt x="109" y="69"/>
                    <a:pt x="120" y="80"/>
                    <a:pt x="120" y="100"/>
                  </a:cubicBezTo>
                  <a:cubicBezTo>
                    <a:pt x="120" y="128"/>
                    <a:pt x="98" y="142"/>
                    <a:pt x="72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8" y="0"/>
                  </a:lnTo>
                  <a:close/>
                  <a:moveTo>
                    <a:pt x="31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71" y="58"/>
                    <a:pt x="83" y="55"/>
                    <a:pt x="83" y="41"/>
                  </a:cubicBezTo>
                  <a:cubicBezTo>
                    <a:pt x="83" y="27"/>
                    <a:pt x="71" y="24"/>
                    <a:pt x="59" y="24"/>
                  </a:cubicBezTo>
                  <a:cubicBezTo>
                    <a:pt x="31" y="24"/>
                    <a:pt x="31" y="24"/>
                    <a:pt x="31" y="24"/>
                  </a:cubicBezTo>
                  <a:lnTo>
                    <a:pt x="31" y="58"/>
                  </a:lnTo>
                  <a:close/>
                  <a:moveTo>
                    <a:pt x="31" y="118"/>
                  </a:moveTo>
                  <a:cubicBezTo>
                    <a:pt x="62" y="118"/>
                    <a:pt x="62" y="118"/>
                    <a:pt x="62" y="118"/>
                  </a:cubicBezTo>
                  <a:cubicBezTo>
                    <a:pt x="76" y="118"/>
                    <a:pt x="89" y="115"/>
                    <a:pt x="89" y="98"/>
                  </a:cubicBezTo>
                  <a:cubicBezTo>
                    <a:pt x="89" y="81"/>
                    <a:pt x="75" y="79"/>
                    <a:pt x="61" y="79"/>
                  </a:cubicBezTo>
                  <a:cubicBezTo>
                    <a:pt x="31" y="79"/>
                    <a:pt x="31" y="79"/>
                    <a:pt x="31" y="79"/>
                  </a:cubicBezTo>
                  <a:lnTo>
                    <a:pt x="31" y="118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11198226" y="774700"/>
              <a:ext cx="98425" cy="104775"/>
            </a:xfrm>
            <a:custGeom>
              <a:avLst/>
              <a:gdLst>
                <a:gd name="T0" fmla="*/ 141 w 141"/>
                <a:gd name="T1" fmla="*/ 74 h 149"/>
                <a:gd name="T2" fmla="*/ 71 w 141"/>
                <a:gd name="T3" fmla="*/ 149 h 149"/>
                <a:gd name="T4" fmla="*/ 0 w 141"/>
                <a:gd name="T5" fmla="*/ 74 h 149"/>
                <a:gd name="T6" fmla="*/ 71 w 141"/>
                <a:gd name="T7" fmla="*/ 0 h 149"/>
                <a:gd name="T8" fmla="*/ 141 w 141"/>
                <a:gd name="T9" fmla="*/ 74 h 149"/>
                <a:gd name="T10" fmla="*/ 32 w 141"/>
                <a:gd name="T11" fmla="*/ 74 h 149"/>
                <a:gd name="T12" fmla="*/ 71 w 141"/>
                <a:gd name="T13" fmla="*/ 123 h 149"/>
                <a:gd name="T14" fmla="*/ 109 w 141"/>
                <a:gd name="T15" fmla="*/ 74 h 149"/>
                <a:gd name="T16" fmla="*/ 71 w 141"/>
                <a:gd name="T17" fmla="*/ 25 h 149"/>
                <a:gd name="T18" fmla="*/ 32 w 141"/>
                <a:gd name="T19" fmla="*/ 7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1" h="149">
                  <a:moveTo>
                    <a:pt x="141" y="74"/>
                  </a:moveTo>
                  <a:cubicBezTo>
                    <a:pt x="141" y="119"/>
                    <a:pt x="113" y="149"/>
                    <a:pt x="71" y="149"/>
                  </a:cubicBezTo>
                  <a:cubicBezTo>
                    <a:pt x="28" y="149"/>
                    <a:pt x="0" y="119"/>
                    <a:pt x="0" y="74"/>
                  </a:cubicBezTo>
                  <a:cubicBezTo>
                    <a:pt x="0" y="29"/>
                    <a:pt x="28" y="0"/>
                    <a:pt x="71" y="0"/>
                  </a:cubicBezTo>
                  <a:cubicBezTo>
                    <a:pt x="113" y="0"/>
                    <a:pt x="141" y="30"/>
                    <a:pt x="141" y="74"/>
                  </a:cubicBezTo>
                  <a:close/>
                  <a:moveTo>
                    <a:pt x="32" y="74"/>
                  </a:moveTo>
                  <a:cubicBezTo>
                    <a:pt x="32" y="104"/>
                    <a:pt x="47" y="123"/>
                    <a:pt x="71" y="123"/>
                  </a:cubicBezTo>
                  <a:cubicBezTo>
                    <a:pt x="95" y="123"/>
                    <a:pt x="109" y="104"/>
                    <a:pt x="109" y="74"/>
                  </a:cubicBezTo>
                  <a:cubicBezTo>
                    <a:pt x="109" y="44"/>
                    <a:pt x="94" y="25"/>
                    <a:pt x="71" y="25"/>
                  </a:cubicBezTo>
                  <a:cubicBezTo>
                    <a:pt x="47" y="25"/>
                    <a:pt x="32" y="44"/>
                    <a:pt x="32" y="74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11312526" y="777875"/>
              <a:ext cx="82550" cy="98425"/>
            </a:xfrm>
            <a:custGeom>
              <a:avLst/>
              <a:gdLst>
                <a:gd name="T0" fmla="*/ 67 w 119"/>
                <a:gd name="T1" fmla="*/ 0 h 142"/>
                <a:gd name="T2" fmla="*/ 113 w 119"/>
                <a:gd name="T3" fmla="*/ 36 h 142"/>
                <a:gd name="T4" fmla="*/ 93 w 119"/>
                <a:gd name="T5" fmla="*/ 65 h 142"/>
                <a:gd name="T6" fmla="*/ 119 w 119"/>
                <a:gd name="T7" fmla="*/ 100 h 142"/>
                <a:gd name="T8" fmla="*/ 71 w 119"/>
                <a:gd name="T9" fmla="*/ 142 h 142"/>
                <a:gd name="T10" fmla="*/ 0 w 119"/>
                <a:gd name="T11" fmla="*/ 142 h 142"/>
                <a:gd name="T12" fmla="*/ 0 w 119"/>
                <a:gd name="T13" fmla="*/ 0 h 142"/>
                <a:gd name="T14" fmla="*/ 67 w 119"/>
                <a:gd name="T15" fmla="*/ 0 h 142"/>
                <a:gd name="T16" fmla="*/ 30 w 119"/>
                <a:gd name="T17" fmla="*/ 58 h 142"/>
                <a:gd name="T18" fmla="*/ 59 w 119"/>
                <a:gd name="T19" fmla="*/ 58 h 142"/>
                <a:gd name="T20" fmla="*/ 82 w 119"/>
                <a:gd name="T21" fmla="*/ 41 h 142"/>
                <a:gd name="T22" fmla="*/ 59 w 119"/>
                <a:gd name="T23" fmla="*/ 24 h 142"/>
                <a:gd name="T24" fmla="*/ 30 w 119"/>
                <a:gd name="T25" fmla="*/ 24 h 142"/>
                <a:gd name="T26" fmla="*/ 30 w 119"/>
                <a:gd name="T27" fmla="*/ 58 h 142"/>
                <a:gd name="T28" fmla="*/ 30 w 119"/>
                <a:gd name="T29" fmla="*/ 118 h 142"/>
                <a:gd name="T30" fmla="*/ 62 w 119"/>
                <a:gd name="T31" fmla="*/ 118 h 142"/>
                <a:gd name="T32" fmla="*/ 88 w 119"/>
                <a:gd name="T33" fmla="*/ 98 h 142"/>
                <a:gd name="T34" fmla="*/ 60 w 119"/>
                <a:gd name="T35" fmla="*/ 79 h 142"/>
                <a:gd name="T36" fmla="*/ 30 w 119"/>
                <a:gd name="T37" fmla="*/ 79 h 142"/>
                <a:gd name="T38" fmla="*/ 30 w 119"/>
                <a:gd name="T39" fmla="*/ 1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142">
                  <a:moveTo>
                    <a:pt x="67" y="0"/>
                  </a:moveTo>
                  <a:cubicBezTo>
                    <a:pt x="92" y="0"/>
                    <a:pt x="113" y="11"/>
                    <a:pt x="113" y="36"/>
                  </a:cubicBezTo>
                  <a:cubicBezTo>
                    <a:pt x="113" y="50"/>
                    <a:pt x="105" y="60"/>
                    <a:pt x="93" y="65"/>
                  </a:cubicBezTo>
                  <a:cubicBezTo>
                    <a:pt x="108" y="69"/>
                    <a:pt x="119" y="80"/>
                    <a:pt x="119" y="100"/>
                  </a:cubicBezTo>
                  <a:cubicBezTo>
                    <a:pt x="119" y="128"/>
                    <a:pt x="98" y="142"/>
                    <a:pt x="71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7" y="0"/>
                  </a:lnTo>
                  <a:close/>
                  <a:moveTo>
                    <a:pt x="30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70" y="58"/>
                    <a:pt x="82" y="55"/>
                    <a:pt x="82" y="41"/>
                  </a:cubicBezTo>
                  <a:cubicBezTo>
                    <a:pt x="82" y="27"/>
                    <a:pt x="71" y="24"/>
                    <a:pt x="59" y="24"/>
                  </a:cubicBezTo>
                  <a:cubicBezTo>
                    <a:pt x="30" y="24"/>
                    <a:pt x="30" y="24"/>
                    <a:pt x="30" y="24"/>
                  </a:cubicBezTo>
                  <a:lnTo>
                    <a:pt x="30" y="58"/>
                  </a:lnTo>
                  <a:close/>
                  <a:moveTo>
                    <a:pt x="30" y="118"/>
                  </a:moveTo>
                  <a:cubicBezTo>
                    <a:pt x="62" y="118"/>
                    <a:pt x="62" y="118"/>
                    <a:pt x="62" y="118"/>
                  </a:cubicBezTo>
                  <a:cubicBezTo>
                    <a:pt x="75" y="118"/>
                    <a:pt x="88" y="115"/>
                    <a:pt x="88" y="98"/>
                  </a:cubicBezTo>
                  <a:cubicBezTo>
                    <a:pt x="88" y="81"/>
                    <a:pt x="74" y="79"/>
                    <a:pt x="60" y="79"/>
                  </a:cubicBezTo>
                  <a:cubicBezTo>
                    <a:pt x="30" y="79"/>
                    <a:pt x="30" y="79"/>
                    <a:pt x="30" y="79"/>
                  </a:cubicBezTo>
                  <a:lnTo>
                    <a:pt x="30" y="118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10950576" y="938213"/>
              <a:ext cx="80963" cy="100012"/>
            </a:xfrm>
            <a:custGeom>
              <a:avLst/>
              <a:gdLst>
                <a:gd name="T0" fmla="*/ 51 w 51"/>
                <a:gd name="T1" fmla="*/ 11 h 63"/>
                <a:gd name="T2" fmla="*/ 32 w 51"/>
                <a:gd name="T3" fmla="*/ 11 h 63"/>
                <a:gd name="T4" fmla="*/ 32 w 51"/>
                <a:gd name="T5" fmla="*/ 63 h 63"/>
                <a:gd name="T6" fmla="*/ 18 w 51"/>
                <a:gd name="T7" fmla="*/ 63 h 63"/>
                <a:gd name="T8" fmla="*/ 18 w 51"/>
                <a:gd name="T9" fmla="*/ 11 h 63"/>
                <a:gd name="T10" fmla="*/ 0 w 51"/>
                <a:gd name="T11" fmla="*/ 11 h 63"/>
                <a:gd name="T12" fmla="*/ 0 w 51"/>
                <a:gd name="T13" fmla="*/ 0 h 63"/>
                <a:gd name="T14" fmla="*/ 51 w 51"/>
                <a:gd name="T15" fmla="*/ 0 h 63"/>
                <a:gd name="T16" fmla="*/ 51 w 51"/>
                <a:gd name="T17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3">
                  <a:moveTo>
                    <a:pt x="51" y="11"/>
                  </a:moveTo>
                  <a:lnTo>
                    <a:pt x="32" y="11"/>
                  </a:lnTo>
                  <a:lnTo>
                    <a:pt x="32" y="63"/>
                  </a:lnTo>
                  <a:lnTo>
                    <a:pt x="18" y="63"/>
                  </a:lnTo>
                  <a:lnTo>
                    <a:pt x="18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1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11044238" y="938213"/>
              <a:ext cx="79375" cy="100012"/>
            </a:xfrm>
            <a:custGeom>
              <a:avLst/>
              <a:gdLst>
                <a:gd name="T0" fmla="*/ 61 w 114"/>
                <a:gd name="T1" fmla="*/ 0 h 143"/>
                <a:gd name="T2" fmla="*/ 114 w 114"/>
                <a:gd name="T3" fmla="*/ 46 h 143"/>
                <a:gd name="T4" fmla="*/ 63 w 114"/>
                <a:gd name="T5" fmla="*/ 92 h 143"/>
                <a:gd name="T6" fmla="*/ 31 w 114"/>
                <a:gd name="T7" fmla="*/ 92 h 143"/>
                <a:gd name="T8" fmla="*/ 31 w 114"/>
                <a:gd name="T9" fmla="*/ 143 h 143"/>
                <a:gd name="T10" fmla="*/ 0 w 114"/>
                <a:gd name="T11" fmla="*/ 143 h 143"/>
                <a:gd name="T12" fmla="*/ 0 w 114"/>
                <a:gd name="T13" fmla="*/ 0 h 143"/>
                <a:gd name="T14" fmla="*/ 61 w 114"/>
                <a:gd name="T15" fmla="*/ 0 h 143"/>
                <a:gd name="T16" fmla="*/ 31 w 114"/>
                <a:gd name="T17" fmla="*/ 67 h 143"/>
                <a:gd name="T18" fmla="*/ 59 w 114"/>
                <a:gd name="T19" fmla="*/ 67 h 143"/>
                <a:gd name="T20" fmla="*/ 83 w 114"/>
                <a:gd name="T21" fmla="*/ 47 h 143"/>
                <a:gd name="T22" fmla="*/ 59 w 114"/>
                <a:gd name="T23" fmla="*/ 26 h 143"/>
                <a:gd name="T24" fmla="*/ 31 w 114"/>
                <a:gd name="T25" fmla="*/ 26 h 143"/>
                <a:gd name="T26" fmla="*/ 31 w 114"/>
                <a:gd name="T27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43">
                  <a:moveTo>
                    <a:pt x="61" y="0"/>
                  </a:moveTo>
                  <a:cubicBezTo>
                    <a:pt x="92" y="0"/>
                    <a:pt x="114" y="15"/>
                    <a:pt x="114" y="46"/>
                  </a:cubicBezTo>
                  <a:cubicBezTo>
                    <a:pt x="114" y="77"/>
                    <a:pt x="92" y="92"/>
                    <a:pt x="63" y="92"/>
                  </a:cubicBezTo>
                  <a:cubicBezTo>
                    <a:pt x="31" y="92"/>
                    <a:pt x="31" y="92"/>
                    <a:pt x="31" y="92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1" y="0"/>
                  </a:lnTo>
                  <a:close/>
                  <a:moveTo>
                    <a:pt x="31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73" y="67"/>
                    <a:pt x="83" y="63"/>
                    <a:pt x="83" y="47"/>
                  </a:cubicBezTo>
                  <a:cubicBezTo>
                    <a:pt x="83" y="32"/>
                    <a:pt x="73" y="26"/>
                    <a:pt x="59" y="26"/>
                  </a:cubicBezTo>
                  <a:cubicBezTo>
                    <a:pt x="31" y="26"/>
                    <a:pt x="31" y="26"/>
                    <a:pt x="31" y="26"/>
                  </a:cubicBezTo>
                  <a:lnTo>
                    <a:pt x="31" y="67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11115676" y="938213"/>
              <a:ext cx="98425" cy="100012"/>
            </a:xfrm>
            <a:custGeom>
              <a:avLst/>
              <a:gdLst>
                <a:gd name="T0" fmla="*/ 62 w 62"/>
                <a:gd name="T1" fmla="*/ 63 h 63"/>
                <a:gd name="T2" fmla="*/ 48 w 62"/>
                <a:gd name="T3" fmla="*/ 63 h 63"/>
                <a:gd name="T4" fmla="*/ 43 w 62"/>
                <a:gd name="T5" fmla="*/ 49 h 63"/>
                <a:gd name="T6" fmla="*/ 19 w 62"/>
                <a:gd name="T7" fmla="*/ 49 h 63"/>
                <a:gd name="T8" fmla="*/ 14 w 62"/>
                <a:gd name="T9" fmla="*/ 63 h 63"/>
                <a:gd name="T10" fmla="*/ 0 w 62"/>
                <a:gd name="T11" fmla="*/ 63 h 63"/>
                <a:gd name="T12" fmla="*/ 24 w 62"/>
                <a:gd name="T13" fmla="*/ 0 h 63"/>
                <a:gd name="T14" fmla="*/ 38 w 62"/>
                <a:gd name="T15" fmla="*/ 0 h 63"/>
                <a:gd name="T16" fmla="*/ 62 w 62"/>
                <a:gd name="T17" fmla="*/ 63 h 63"/>
                <a:gd name="T18" fmla="*/ 31 w 62"/>
                <a:gd name="T19" fmla="*/ 15 h 63"/>
                <a:gd name="T20" fmla="*/ 23 w 62"/>
                <a:gd name="T21" fmla="*/ 38 h 63"/>
                <a:gd name="T22" fmla="*/ 39 w 62"/>
                <a:gd name="T23" fmla="*/ 38 h 63"/>
                <a:gd name="T24" fmla="*/ 31 w 62"/>
                <a:gd name="T25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3">
                  <a:moveTo>
                    <a:pt x="62" y="63"/>
                  </a:moveTo>
                  <a:lnTo>
                    <a:pt x="48" y="63"/>
                  </a:lnTo>
                  <a:lnTo>
                    <a:pt x="43" y="49"/>
                  </a:lnTo>
                  <a:lnTo>
                    <a:pt x="19" y="49"/>
                  </a:lnTo>
                  <a:lnTo>
                    <a:pt x="14" y="63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62" y="63"/>
                  </a:lnTo>
                  <a:close/>
                  <a:moveTo>
                    <a:pt x="31" y="15"/>
                  </a:moveTo>
                  <a:lnTo>
                    <a:pt x="23" y="38"/>
                  </a:lnTo>
                  <a:lnTo>
                    <a:pt x="39" y="38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11218863" y="935038"/>
              <a:ext cx="93663" cy="106362"/>
            </a:xfrm>
            <a:custGeom>
              <a:avLst/>
              <a:gdLst>
                <a:gd name="T0" fmla="*/ 69 w 133"/>
                <a:gd name="T1" fmla="*/ 150 h 150"/>
                <a:gd name="T2" fmla="*/ 0 w 133"/>
                <a:gd name="T3" fmla="*/ 75 h 150"/>
                <a:gd name="T4" fmla="*/ 71 w 133"/>
                <a:gd name="T5" fmla="*/ 0 h 150"/>
                <a:gd name="T6" fmla="*/ 132 w 133"/>
                <a:gd name="T7" fmla="*/ 51 h 150"/>
                <a:gd name="T8" fmla="*/ 102 w 133"/>
                <a:gd name="T9" fmla="*/ 51 h 150"/>
                <a:gd name="T10" fmla="*/ 70 w 133"/>
                <a:gd name="T11" fmla="*/ 26 h 150"/>
                <a:gd name="T12" fmla="*/ 32 w 133"/>
                <a:gd name="T13" fmla="*/ 75 h 150"/>
                <a:gd name="T14" fmla="*/ 70 w 133"/>
                <a:gd name="T15" fmla="*/ 123 h 150"/>
                <a:gd name="T16" fmla="*/ 102 w 133"/>
                <a:gd name="T17" fmla="*/ 91 h 150"/>
                <a:gd name="T18" fmla="*/ 133 w 133"/>
                <a:gd name="T19" fmla="*/ 91 h 150"/>
                <a:gd name="T20" fmla="*/ 69 w 133"/>
                <a:gd name="T2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50">
                  <a:moveTo>
                    <a:pt x="69" y="150"/>
                  </a:moveTo>
                  <a:cubicBezTo>
                    <a:pt x="28" y="150"/>
                    <a:pt x="0" y="120"/>
                    <a:pt x="0" y="75"/>
                  </a:cubicBezTo>
                  <a:cubicBezTo>
                    <a:pt x="0" y="33"/>
                    <a:pt x="27" y="0"/>
                    <a:pt x="71" y="0"/>
                  </a:cubicBezTo>
                  <a:cubicBezTo>
                    <a:pt x="105" y="0"/>
                    <a:pt x="130" y="22"/>
                    <a:pt x="132" y="51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98" y="36"/>
                    <a:pt x="87" y="26"/>
                    <a:pt x="70" y="26"/>
                  </a:cubicBezTo>
                  <a:cubicBezTo>
                    <a:pt x="43" y="26"/>
                    <a:pt x="32" y="51"/>
                    <a:pt x="32" y="75"/>
                  </a:cubicBezTo>
                  <a:cubicBezTo>
                    <a:pt x="32" y="104"/>
                    <a:pt x="47" y="123"/>
                    <a:pt x="70" y="123"/>
                  </a:cubicBezTo>
                  <a:cubicBezTo>
                    <a:pt x="88" y="123"/>
                    <a:pt x="100" y="112"/>
                    <a:pt x="102" y="91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0" y="126"/>
                    <a:pt x="108" y="150"/>
                    <a:pt x="69" y="150"/>
                  </a:cubicBez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11317288" y="938213"/>
              <a:ext cx="80963" cy="100012"/>
            </a:xfrm>
            <a:custGeom>
              <a:avLst/>
              <a:gdLst>
                <a:gd name="T0" fmla="*/ 51 w 51"/>
                <a:gd name="T1" fmla="*/ 11 h 63"/>
                <a:gd name="T2" fmla="*/ 32 w 51"/>
                <a:gd name="T3" fmla="*/ 11 h 63"/>
                <a:gd name="T4" fmla="*/ 32 w 51"/>
                <a:gd name="T5" fmla="*/ 63 h 63"/>
                <a:gd name="T6" fmla="*/ 18 w 51"/>
                <a:gd name="T7" fmla="*/ 63 h 63"/>
                <a:gd name="T8" fmla="*/ 18 w 51"/>
                <a:gd name="T9" fmla="*/ 11 h 63"/>
                <a:gd name="T10" fmla="*/ 0 w 51"/>
                <a:gd name="T11" fmla="*/ 11 h 63"/>
                <a:gd name="T12" fmla="*/ 0 w 51"/>
                <a:gd name="T13" fmla="*/ 0 h 63"/>
                <a:gd name="T14" fmla="*/ 51 w 51"/>
                <a:gd name="T15" fmla="*/ 0 h 63"/>
                <a:gd name="T16" fmla="*/ 51 w 51"/>
                <a:gd name="T17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3">
                  <a:moveTo>
                    <a:pt x="51" y="11"/>
                  </a:moveTo>
                  <a:lnTo>
                    <a:pt x="32" y="11"/>
                  </a:lnTo>
                  <a:lnTo>
                    <a:pt x="32" y="63"/>
                  </a:lnTo>
                  <a:lnTo>
                    <a:pt x="18" y="63"/>
                  </a:lnTo>
                  <a:lnTo>
                    <a:pt x="18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1"/>
                  </a:lnTo>
                  <a:close/>
                </a:path>
              </a:pathLst>
            </a:custGeom>
            <a:solidFill>
              <a:srgbClr val="00446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4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80576" y="6377716"/>
            <a:ext cx="864096" cy="291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F2CD238D-F53E-4C45-9A01-C17AD54B059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401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6687" y="449943"/>
            <a:ext cx="9216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ЗАГОЛОВОК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837349" y="1268413"/>
            <a:ext cx="9659329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837349" y="2609394"/>
            <a:ext cx="9659329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837349" y="3950375"/>
            <a:ext cx="9659329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837349" y="5291356"/>
            <a:ext cx="9659329" cy="87449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95324" y="1268413"/>
            <a:ext cx="8748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95324" y="2609394"/>
            <a:ext cx="8748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95324" y="3950375"/>
            <a:ext cx="8748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95324" y="5291356"/>
            <a:ext cx="874800" cy="87449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ru-RU" dirty="0"/>
              <a:t> </a:t>
            </a:r>
            <a:endParaRPr lang="en-US" dirty="0"/>
          </a:p>
        </p:txBody>
      </p:sp>
      <p:pic>
        <p:nvPicPr>
          <p:cNvPr id="85" name="Рисунок 8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0117" y="186729"/>
            <a:ext cx="1646400" cy="46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80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40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7952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0935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8293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54333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55174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8517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4021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0156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9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52" r:id="rId14"/>
    <p:sldLayoutId id="2147483664" r:id="rId15"/>
    <p:sldLayoutId id="2147483666" r:id="rId16"/>
    <p:sldLayoutId id="2147483667" r:id="rId17"/>
    <p:sldLayoutId id="214748366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as.arbitr.ru/Document/Pdf/56e036cd-9657-4c5b-a156-d5f3d5d398c6/227b483f-9c31-4539-9a86-31f847d2f400/%D0%9076-26407-2017__20230606.pdf?isAddStamp=True" TargetMode="External"/><Relationship Id="rId2" Type="http://schemas.openxmlformats.org/officeDocument/2006/relationships/hyperlink" Target="file:///C:\Users\kalinkin_am\Downloads\A76-26407-2017_20240620_Reshenija_i_postanovlenija%20(1)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1"/>
          <p:cNvSpPr/>
          <p:nvPr/>
        </p:nvSpPr>
        <p:spPr>
          <a:xfrm>
            <a:off x="0" y="0"/>
            <a:ext cx="5473700" cy="5473700"/>
          </a:xfrm>
          <a:custGeom>
            <a:avLst/>
            <a:gdLst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5740400 w 5740400"/>
              <a:gd name="connsiteY2" fmla="*/ 5740400 h 5740400"/>
              <a:gd name="connsiteX3" fmla="*/ 0 w 5740400"/>
              <a:gd name="connsiteY3" fmla="*/ 5740400 h 5740400"/>
              <a:gd name="connsiteX4" fmla="*/ 0 w 5740400"/>
              <a:gd name="connsiteY4" fmla="*/ 0 h 5740400"/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0 w 5740400"/>
              <a:gd name="connsiteY2" fmla="*/ 5740400 h 5740400"/>
              <a:gd name="connsiteX3" fmla="*/ 0 w 5740400"/>
              <a:gd name="connsiteY3" fmla="*/ 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0400" h="5740400">
                <a:moveTo>
                  <a:pt x="0" y="0"/>
                </a:moveTo>
                <a:lnTo>
                  <a:pt x="5740400" y="0"/>
                </a:lnTo>
                <a:lnTo>
                  <a:pt x="0" y="5740400"/>
                </a:lnTo>
                <a:lnTo>
                  <a:pt x="0" y="0"/>
                </a:lnTo>
                <a:close/>
              </a:path>
            </a:pathLst>
          </a:custGeom>
          <a:solidFill>
            <a:srgbClr val="00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4521200" cy="4521200"/>
          </a:xfrm>
          <a:custGeom>
            <a:avLst/>
            <a:gdLst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5740400 w 5740400"/>
              <a:gd name="connsiteY2" fmla="*/ 5740400 h 5740400"/>
              <a:gd name="connsiteX3" fmla="*/ 0 w 5740400"/>
              <a:gd name="connsiteY3" fmla="*/ 5740400 h 5740400"/>
              <a:gd name="connsiteX4" fmla="*/ 0 w 5740400"/>
              <a:gd name="connsiteY4" fmla="*/ 0 h 5740400"/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0 w 5740400"/>
              <a:gd name="connsiteY2" fmla="*/ 5740400 h 5740400"/>
              <a:gd name="connsiteX3" fmla="*/ 0 w 5740400"/>
              <a:gd name="connsiteY3" fmla="*/ 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0400" h="5740400">
                <a:moveTo>
                  <a:pt x="0" y="0"/>
                </a:moveTo>
                <a:lnTo>
                  <a:pt x="5740400" y="0"/>
                </a:lnTo>
                <a:lnTo>
                  <a:pt x="0" y="5740400"/>
                </a:lnTo>
                <a:lnTo>
                  <a:pt x="0" y="0"/>
                </a:lnTo>
                <a:close/>
              </a:path>
            </a:pathLst>
          </a:custGeom>
          <a:solidFill>
            <a:srgbClr val="00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 rot="16200000">
            <a:off x="6015037" y="681037"/>
            <a:ext cx="161925" cy="12192000"/>
            <a:chOff x="-1130300" y="0"/>
            <a:chExt cx="114300" cy="6858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748417"/>
            <a:ext cx="2919962" cy="1097138"/>
          </a:xfrm>
          <a:prstGeom prst="rect">
            <a:avLst/>
          </a:prstGeom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1718516" y="2368577"/>
            <a:ext cx="10237697" cy="484748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spAutoFit/>
          </a:bodyPr>
          <a:lstStyle>
            <a:defPPr>
              <a:defRPr lang="en-US"/>
            </a:defPPr>
            <a:lvl1pPr algn="r" defTabSz="914400">
              <a:lnSpc>
                <a:spcPct val="90000"/>
              </a:lnSpc>
              <a:spcBef>
                <a:spcPct val="0"/>
              </a:spcBef>
              <a:buNone/>
              <a:defRPr sz="3300" b="0" i="0" cap="none" baseline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charset="0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3000" dirty="0"/>
              <a:t>ПРОЕКТ «Уфалейникель»</a:t>
            </a:r>
            <a:endParaRPr lang="ru-RU" sz="1600" kern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F3A07C-61AB-44F0-B38C-1913E980A5D8}"/>
              </a:ext>
            </a:extLst>
          </p:cNvPr>
          <p:cNvSpPr txBox="1"/>
          <p:nvPr/>
        </p:nvSpPr>
        <p:spPr>
          <a:xfrm>
            <a:off x="6837364" y="3003002"/>
            <a:ext cx="5139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defTabSz="1031875">
              <a:defRPr/>
            </a:pPr>
            <a:r>
              <a:rPr lang="ru-RU" sz="1400" b="1" dirty="0"/>
              <a:t>Реализация прав (требований) Банка в рынок</a:t>
            </a:r>
            <a:endParaRPr lang="ru-RU" sz="1200" i="1" dirty="0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1B18FFFF-C9CB-4F39-B9F8-E4A1747B7FA8}"/>
              </a:ext>
            </a:extLst>
          </p:cNvPr>
          <p:cNvSpPr txBox="1">
            <a:spLocks/>
          </p:cNvSpPr>
          <p:nvPr/>
        </p:nvSpPr>
        <p:spPr>
          <a:xfrm>
            <a:off x="11804605" y="6317331"/>
            <a:ext cx="648072" cy="2916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1ABAB88-17C0-47CD-893F-52D616BFEDA1}" type="slidenum">
              <a:rPr lang="ru-RU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1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96A54BD-0802-415F-A609-41333080C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CD238D-F53E-4C45-9A01-C17AD54B0599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A0A6ED-9FDA-49DC-890D-4B987694F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323" y="105339"/>
            <a:ext cx="1743318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9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112">
            <a:extLst>
              <a:ext uri="{FF2B5EF4-FFF2-40B4-BE49-F238E27FC236}">
                <a16:creationId xmlns:a16="http://schemas.microsoft.com/office/drawing/2014/main" id="{FF1D3EC2-5019-49B7-8E81-5E427CBCE4CE}"/>
              </a:ext>
            </a:extLst>
          </p:cNvPr>
          <p:cNvSpPr txBox="1"/>
          <p:nvPr/>
        </p:nvSpPr>
        <p:spPr>
          <a:xfrm>
            <a:off x="202945" y="105339"/>
            <a:ext cx="57126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defTabSz="773906">
              <a:defRPr/>
            </a:pPr>
            <a:r>
              <a:rPr lang="ru-RU" sz="1050" b="1" dirty="0"/>
              <a:t>Требования Банка «Траст» в рамках проекта «Уфалейникель»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B0FE1A-85C3-4A3E-9372-4985159ED9AB}"/>
              </a:ext>
            </a:extLst>
          </p:cNvPr>
          <p:cNvSpPr txBox="1"/>
          <p:nvPr/>
        </p:nvSpPr>
        <p:spPr>
          <a:xfrm>
            <a:off x="202945" y="6304283"/>
            <a:ext cx="7871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defTabSz="773906">
              <a:defRPr/>
            </a:pPr>
            <a:r>
              <a:rPr lang="ru-RU" sz="1000" i="1" dirty="0">
                <a:solidFill>
                  <a:schemeClr val="tx1"/>
                </a:solidFill>
              </a:rPr>
              <a:t>* Здесь и далее без учета требований в РТК по пеням и штрафам, а также требований «за реестром»</a:t>
            </a:r>
            <a:endParaRPr lang="ru-RU" sz="1000" b="1" i="1" dirty="0"/>
          </a:p>
        </p:txBody>
      </p:sp>
      <p:graphicFrame>
        <p:nvGraphicFramePr>
          <p:cNvPr id="59" name="Таблица 58">
            <a:extLst>
              <a:ext uri="{FF2B5EF4-FFF2-40B4-BE49-F238E27FC236}">
                <a16:creationId xmlns:a16="http://schemas.microsoft.com/office/drawing/2014/main" id="{D0369010-2966-4EDD-9166-C427BBD8E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955510"/>
              </p:ext>
            </p:extLst>
          </p:nvPr>
        </p:nvGraphicFramePr>
        <p:xfrm>
          <a:off x="310551" y="1084411"/>
          <a:ext cx="11378242" cy="187613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752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4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5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442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333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Должник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C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Основание</a:t>
                      </a:r>
                      <a:r>
                        <a:rPr lang="ru-RU" sz="800" b="1" kern="1200" baseline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возникновения требований</a:t>
                      </a:r>
                      <a:endParaRPr lang="ru-RU" sz="800" b="1" kern="12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C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Стадия</a:t>
                      </a:r>
                      <a:r>
                        <a:rPr lang="ru-RU" sz="800" b="1" kern="1200" baseline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банкротства</a:t>
                      </a:r>
                      <a:endParaRPr lang="ru-RU" sz="800" b="1" kern="12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C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Сумма требований всего в РТК, млн руб.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C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Доля Банка</a:t>
                      </a:r>
                      <a:r>
                        <a:rPr lang="ru-RU" sz="800" b="1" kern="1200" baseline="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в РТК</a:t>
                      </a:r>
                      <a:endParaRPr lang="ru-RU" sz="800" b="1" kern="12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C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Ключевые активы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C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6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ОАО Уфалейникель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заемщик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конкурсное производство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14 293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1. 100%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доли «Абразив Нико» (55 млн тонн шлака, недвижимость);</a:t>
                      </a:r>
                    </a:p>
                    <a:p>
                      <a:pPr marL="228600" indent="-228600" algn="l">
                        <a:lnSpc>
                          <a:spcPct val="90000"/>
                        </a:lnSpc>
                        <a:spcAft>
                          <a:spcPts val="0"/>
                        </a:spcAft>
                        <a:buAutoNum type="arabicPeriod"/>
                      </a:pPr>
                      <a:endParaRPr lang="ru-RU" sz="8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3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ЗАО ПО Режникель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поручитель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конкурсное производство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8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 Имущественный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комплекс ЗАО «ПО «Режникель» (цеха, коммуникации, инфраструктура, 8 млн тонн шлака, оборудование, станочный парк)</a:t>
                      </a:r>
                      <a:endParaRPr lang="ru-RU" sz="8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432041"/>
                  </a:ext>
                </a:extLst>
              </a:tr>
              <a:tr h="1653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Физические лица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Привлечение у субсидиарной ответственности по обязательствам ОАО «Уфалейникель»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Не введена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н/д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 Подтвержденные из официальных источников сведения об имуществе отсутствуют.</a:t>
                      </a:r>
                    </a:p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2"/>
                        </a:rPr>
                        <a:t>Судебный акт о привлечении к ответственности </a:t>
                      </a:r>
                      <a:endParaRPr lang="ru-RU" sz="8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3"/>
                        </a:rPr>
                        <a:t>Судебный акт об аресте имущества</a:t>
                      </a:r>
                      <a:endParaRPr lang="ru-RU" sz="8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429156"/>
                  </a:ext>
                </a:extLst>
              </a:tr>
            </a:tbl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96E360F-5EE6-4269-9DF9-225F49F30941}"/>
              </a:ext>
            </a:extLst>
          </p:cNvPr>
          <p:cNvGrpSpPr/>
          <p:nvPr/>
        </p:nvGrpSpPr>
        <p:grpSpPr>
          <a:xfrm rot="16200000">
            <a:off x="6015037" y="681037"/>
            <a:ext cx="161925" cy="12192000"/>
            <a:chOff x="-1130300" y="0"/>
            <a:chExt cx="114300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D8B7BB5-ACA9-44A2-B18D-4408889AFF5F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6AFCCB4-B7EE-4994-8E60-CC289B799B5D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</p:grp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57F758DE-B5A6-429E-A1FB-E464339B5A02}"/>
              </a:ext>
            </a:extLst>
          </p:cNvPr>
          <p:cNvSpPr txBox="1">
            <a:spLocks/>
          </p:cNvSpPr>
          <p:nvPr/>
        </p:nvSpPr>
        <p:spPr>
          <a:xfrm>
            <a:off x="11804605" y="6317331"/>
            <a:ext cx="648072" cy="2916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1ABAB88-17C0-47CD-893F-52D616BFEDA1}" type="slidenum">
              <a:rPr lang="ru-RU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492573-D92C-44C7-A9B7-71847F4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323" y="105339"/>
            <a:ext cx="1743318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EAD656-2DE2-40D7-8FA0-F42256A3A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81" y="0"/>
            <a:ext cx="12192003" cy="78042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394591"/>
            <a:ext cx="12192000" cy="4407763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6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4098525" y="4984605"/>
            <a:ext cx="6264675" cy="318549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spAutoFit/>
          </a:bodyPr>
          <a:lstStyle>
            <a:defPPr>
              <a:defRPr lang="en-US"/>
            </a:defPPr>
            <a:lvl1pPr algn="r" defTabSz="914400">
              <a:lnSpc>
                <a:spcPct val="90000"/>
              </a:lnSpc>
              <a:spcBef>
                <a:spcPct val="0"/>
              </a:spcBef>
              <a:buNone/>
              <a:defRPr sz="3300" b="0" i="0" cap="none" baseline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charset="0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cs typeface="Arial" panose="020B0604020202020204" pitchFamily="34" charset="0"/>
              </a:rPr>
              <a:t>Отвал ООО «Абразив-Нико»</a:t>
            </a:r>
          </a:p>
        </p:txBody>
      </p:sp>
      <p:grpSp>
        <p:nvGrpSpPr>
          <p:cNvPr id="9" name="Группа 8"/>
          <p:cNvGrpSpPr/>
          <p:nvPr/>
        </p:nvGrpSpPr>
        <p:grpSpPr>
          <a:xfrm rot="16200000">
            <a:off x="6031174" y="706053"/>
            <a:ext cx="129649" cy="12192002"/>
            <a:chOff x="-1130300" y="0"/>
            <a:chExt cx="1143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2" name="Прямоугольник 1">
            <a:extLst>
              <a:ext uri="{FF2B5EF4-FFF2-40B4-BE49-F238E27FC236}">
                <a16:creationId xmlns:a16="http://schemas.microsoft.com/office/drawing/2014/main" id="{A337D1E0-3043-4F9D-BA41-02BC9C8DA7B7}"/>
              </a:ext>
            </a:extLst>
          </p:cNvPr>
          <p:cNvSpPr/>
          <p:nvPr/>
        </p:nvSpPr>
        <p:spPr>
          <a:xfrm>
            <a:off x="0" y="0"/>
            <a:ext cx="5473700" cy="5473700"/>
          </a:xfrm>
          <a:custGeom>
            <a:avLst/>
            <a:gdLst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5740400 w 5740400"/>
              <a:gd name="connsiteY2" fmla="*/ 5740400 h 5740400"/>
              <a:gd name="connsiteX3" fmla="*/ 0 w 5740400"/>
              <a:gd name="connsiteY3" fmla="*/ 5740400 h 5740400"/>
              <a:gd name="connsiteX4" fmla="*/ 0 w 5740400"/>
              <a:gd name="connsiteY4" fmla="*/ 0 h 5740400"/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0 w 5740400"/>
              <a:gd name="connsiteY2" fmla="*/ 5740400 h 5740400"/>
              <a:gd name="connsiteX3" fmla="*/ 0 w 5740400"/>
              <a:gd name="connsiteY3" fmla="*/ 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0400" h="5740400">
                <a:moveTo>
                  <a:pt x="0" y="0"/>
                </a:moveTo>
                <a:lnTo>
                  <a:pt x="5740400" y="0"/>
                </a:lnTo>
                <a:lnTo>
                  <a:pt x="0" y="5740400"/>
                </a:lnTo>
                <a:lnTo>
                  <a:pt x="0" y="0"/>
                </a:lnTo>
                <a:close/>
              </a:path>
            </a:pathLst>
          </a:custGeom>
          <a:solidFill>
            <a:srgbClr val="00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">
            <a:extLst>
              <a:ext uri="{FF2B5EF4-FFF2-40B4-BE49-F238E27FC236}">
                <a16:creationId xmlns:a16="http://schemas.microsoft.com/office/drawing/2014/main" id="{7653D8C9-7D18-41C5-A378-96A7FCF3FF37}"/>
              </a:ext>
            </a:extLst>
          </p:cNvPr>
          <p:cNvSpPr/>
          <p:nvPr/>
        </p:nvSpPr>
        <p:spPr>
          <a:xfrm>
            <a:off x="0" y="0"/>
            <a:ext cx="4521200" cy="4521200"/>
          </a:xfrm>
          <a:custGeom>
            <a:avLst/>
            <a:gdLst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5740400 w 5740400"/>
              <a:gd name="connsiteY2" fmla="*/ 5740400 h 5740400"/>
              <a:gd name="connsiteX3" fmla="*/ 0 w 5740400"/>
              <a:gd name="connsiteY3" fmla="*/ 5740400 h 5740400"/>
              <a:gd name="connsiteX4" fmla="*/ 0 w 5740400"/>
              <a:gd name="connsiteY4" fmla="*/ 0 h 5740400"/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0 w 5740400"/>
              <a:gd name="connsiteY2" fmla="*/ 5740400 h 5740400"/>
              <a:gd name="connsiteX3" fmla="*/ 0 w 5740400"/>
              <a:gd name="connsiteY3" fmla="*/ 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0400" h="5740400">
                <a:moveTo>
                  <a:pt x="0" y="0"/>
                </a:moveTo>
                <a:lnTo>
                  <a:pt x="5740400" y="0"/>
                </a:lnTo>
                <a:lnTo>
                  <a:pt x="0" y="5740400"/>
                </a:lnTo>
                <a:lnTo>
                  <a:pt x="0" y="0"/>
                </a:lnTo>
                <a:close/>
              </a:path>
            </a:pathLst>
          </a:custGeom>
          <a:solidFill>
            <a:srgbClr val="00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AB98BD-613D-4433-B5BC-B36D9429C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748417"/>
            <a:ext cx="2919962" cy="109713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C6AAE29-F6E5-481A-960C-317A78CE6310}"/>
              </a:ext>
            </a:extLst>
          </p:cNvPr>
          <p:cNvGrpSpPr/>
          <p:nvPr/>
        </p:nvGrpSpPr>
        <p:grpSpPr>
          <a:xfrm rot="16200000">
            <a:off x="6015037" y="681037"/>
            <a:ext cx="161925" cy="12192000"/>
            <a:chOff x="-1130300" y="0"/>
            <a:chExt cx="114300" cy="685800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2C5B80D5-A67C-494B-AB3A-A190528223EB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3CF73BB-EB73-4B81-BB5A-39E37201EE4F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</p:grp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7FB4E4FB-39C7-495D-8F3D-F9422C6630DF}"/>
              </a:ext>
            </a:extLst>
          </p:cNvPr>
          <p:cNvSpPr txBox="1">
            <a:spLocks/>
          </p:cNvSpPr>
          <p:nvPr/>
        </p:nvSpPr>
        <p:spPr>
          <a:xfrm>
            <a:off x="11804605" y="6317331"/>
            <a:ext cx="648072" cy="2916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1ABAB88-17C0-47CD-893F-52D616BFEDA1}" type="slidenum">
              <a:rPr lang="ru-RU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14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9984432" y="6377716"/>
            <a:ext cx="648072" cy="291644"/>
          </a:xfrm>
        </p:spPr>
        <p:txBody>
          <a:bodyPr/>
          <a:lstStyle/>
          <a:p>
            <a:pPr>
              <a:defRPr/>
            </a:pPr>
            <a:fld id="{F1ABAB88-17C0-47CD-893F-52D616BFEDA1}" type="slidenum">
              <a:rPr lang="ru-RU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01B7EB2-94B7-4FEC-AE64-185EEEAD9302}"/>
              </a:ext>
            </a:extLst>
          </p:cNvPr>
          <p:cNvGrpSpPr/>
          <p:nvPr/>
        </p:nvGrpSpPr>
        <p:grpSpPr>
          <a:xfrm rot="16200000">
            <a:off x="5277718" y="1467716"/>
            <a:ext cx="112566" cy="10668002"/>
            <a:chOff x="-1130300" y="0"/>
            <a:chExt cx="114300" cy="6858000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A64EAB3-F52C-491F-A71B-048667D96475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5288DB42-BAAB-45E9-B635-05F5623B2562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1AC87D-5964-44D5-AC63-436B00343E4D}"/>
              </a:ext>
            </a:extLst>
          </p:cNvPr>
          <p:cNvSpPr txBox="1"/>
          <p:nvPr/>
        </p:nvSpPr>
        <p:spPr>
          <a:xfrm>
            <a:off x="4123865" y="2498126"/>
            <a:ext cx="13512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 млн  тонн</a:t>
            </a:r>
            <a:endParaRPr lang="ru-RU" sz="1200" b="1" baseline="30000" dirty="0">
              <a:solidFill>
                <a:srgbClr val="0044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Величина отвала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75601C-FEFA-40A8-92FA-FF64254BACDA}"/>
              </a:ext>
            </a:extLst>
          </p:cNvPr>
          <p:cNvSpPr txBox="1"/>
          <p:nvPr/>
        </p:nvSpPr>
        <p:spPr>
          <a:xfrm>
            <a:off x="1721425" y="2417033"/>
            <a:ext cx="1531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57 га</a:t>
            </a:r>
          </a:p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земельного участка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2AEB3D6-F2A2-4CAA-92EE-DA69A37580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47" y="2452316"/>
            <a:ext cx="488783" cy="4887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75E2EB8-2D47-499D-8BBF-056440ED68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411" y="2403011"/>
            <a:ext cx="518123" cy="51812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F8C4FBD-547A-4A29-A79A-6D4FEAA38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7715" y="2417033"/>
            <a:ext cx="504100" cy="5041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C2C87A7-C9F8-4AF9-A79B-FCA94609DA07}"/>
              </a:ext>
            </a:extLst>
          </p:cNvPr>
          <p:cNvSpPr txBox="1"/>
          <p:nvPr/>
        </p:nvSpPr>
        <p:spPr>
          <a:xfrm>
            <a:off x="6700010" y="2434154"/>
            <a:ext cx="82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110 м</a:t>
            </a:r>
          </a:p>
          <a:p>
            <a:pPr lvl="0"/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Высота отвала</a:t>
            </a:r>
            <a:endParaRPr lang="ru-RU" sz="100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57527CB-5FC8-4229-AB3A-A855073CC5AD}"/>
              </a:ext>
            </a:extLst>
          </p:cNvPr>
          <p:cNvSpPr txBox="1"/>
          <p:nvPr/>
        </p:nvSpPr>
        <p:spPr>
          <a:xfrm>
            <a:off x="223788" y="119281"/>
            <a:ext cx="8402794" cy="318924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sz="16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Описание доли 100% Абразив-</a:t>
            </a:r>
            <a:r>
              <a:rPr lang="ru-RU" sz="1600" b="1" dirty="0" err="1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Нико</a:t>
            </a:r>
            <a:r>
              <a:rPr lang="ru-RU" sz="16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 </a:t>
            </a:r>
            <a:endParaRPr lang="ru-RU" sz="1600" b="1" dirty="0">
              <a:solidFill>
                <a:srgbClr val="00446B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6"/>
          <a:stretch>
            <a:fillRect/>
          </a:stretch>
        </p:blipFill>
        <p:spPr>
          <a:xfrm>
            <a:off x="911905" y="3600773"/>
            <a:ext cx="4001344" cy="29921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02C1422-D82A-4849-A0C1-440CBEB0B62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864371" y="3556925"/>
            <a:ext cx="4001344" cy="299216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" y="3099857"/>
            <a:ext cx="12192001" cy="330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К шлаковому отвалу ведет автомобильная дорога, рассчитанная на большегрузный транспорт.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37CC31-B371-4510-9FC5-4D7F9C1C0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7958" y="2417033"/>
            <a:ext cx="504100" cy="5041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1EF537-96C3-4A89-8BA0-AE3B5CD09E2C}"/>
              </a:ext>
            </a:extLst>
          </p:cNvPr>
          <p:cNvSpPr txBox="1"/>
          <p:nvPr/>
        </p:nvSpPr>
        <p:spPr>
          <a:xfrm>
            <a:off x="8580503" y="2417633"/>
            <a:ext cx="172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&gt;2000 </a:t>
            </a:r>
            <a:r>
              <a:rPr lang="ru-RU" sz="12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</a:t>
            </a:r>
            <a:r>
              <a:rPr lang="ru-RU" sz="1200" b="1" baseline="30000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</a:t>
            </a:r>
            <a:r>
              <a:rPr lang="ru-RU" sz="12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технических помещений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D96D039-F6F7-4167-B135-6A457A81A8B8}"/>
              </a:ext>
            </a:extLst>
          </p:cNvPr>
          <p:cNvGrpSpPr/>
          <p:nvPr/>
        </p:nvGrpSpPr>
        <p:grpSpPr>
          <a:xfrm rot="16200000">
            <a:off x="6015037" y="681037"/>
            <a:ext cx="161925" cy="12192000"/>
            <a:chOff x="-1130300" y="0"/>
            <a:chExt cx="114300" cy="6858000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17769BF-CA67-4DD8-A9E8-3ED301564F66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B017D33-8ACD-4F6A-85B0-0626CA2A4AA7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984E6B-962C-4CA1-9DAC-06DF10DFB88F}"/>
              </a:ext>
            </a:extLst>
          </p:cNvPr>
          <p:cNvSpPr txBox="1"/>
          <p:nvPr/>
        </p:nvSpPr>
        <p:spPr>
          <a:xfrm>
            <a:off x="223788" y="507228"/>
            <a:ext cx="9998513" cy="204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8764">
              <a:lnSpc>
                <a:spcPct val="107000"/>
              </a:lnSpc>
              <a:spcBef>
                <a:spcPts val="600"/>
              </a:spcBef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Шлаковый отвал образовался в результате производственной деятельности ОАО «Уфалейникель» с 1934 г. по 2017 г. (дата остановки производства)</a:t>
            </a:r>
          </a:p>
          <a:p>
            <a:pPr defTabSz="538764">
              <a:lnSpc>
                <a:spcPct val="107000"/>
              </a:lnSpc>
              <a:spcBef>
                <a:spcPts val="600"/>
              </a:spcBef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г. Верхний Уфалей Челябинской области на земельном участке площадью 57 га расположен шлаковый отвал величиной 45 млн тонн.</a:t>
            </a: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defTabSz="538764">
              <a:lnSpc>
                <a:spcPct val="107000"/>
              </a:lnSpc>
              <a:spcBef>
                <a:spcPts val="600"/>
              </a:spcBef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конкурсной массе ОАО «Уфалейникель» имеется 100% доли ООО «Абразив-Нико», которое является собственником:</a:t>
            </a:r>
          </a:p>
          <a:p>
            <a:pPr defTabSz="534988">
              <a:lnSpc>
                <a:spcPct val="107000"/>
              </a:lnSpc>
              <a:spcBef>
                <a:spcPts val="600"/>
              </a:spcBef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земельного участка 74:27:0000000:110 по адресу Челябинская область, г Верхний Уфалей, ул. Победы, </a:t>
            </a:r>
          </a:p>
          <a:p>
            <a:pPr defTabSz="538764">
              <a:lnSpc>
                <a:spcPct val="107000"/>
              </a:lnSpc>
              <a:spcBef>
                <a:spcPts val="600"/>
              </a:spcBef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шлакового отвала величиной около 45 млн тонн, высотой около 110 м., а так же производственной базы по адресу ул. Мраморная д. 49</a:t>
            </a:r>
            <a:endParaRPr lang="ru-RU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538764">
              <a:lnSpc>
                <a:spcPct val="107000"/>
              </a:lnSpc>
              <a:spcBef>
                <a:spcPts val="600"/>
              </a:spcBef>
            </a:pPr>
            <a:endParaRPr lang="ru-RU" sz="120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200" dirty="0"/>
          </a:p>
        </p:txBody>
      </p:sp>
      <p:sp>
        <p:nvSpPr>
          <p:cNvPr id="28" name="Номер слайда 4">
            <a:extLst>
              <a:ext uri="{FF2B5EF4-FFF2-40B4-BE49-F238E27FC236}">
                <a16:creationId xmlns:a16="http://schemas.microsoft.com/office/drawing/2014/main" id="{F336A9F3-C61E-4DDC-A7B5-B515A35AD648}"/>
              </a:ext>
            </a:extLst>
          </p:cNvPr>
          <p:cNvSpPr txBox="1">
            <a:spLocks/>
          </p:cNvSpPr>
          <p:nvPr/>
        </p:nvSpPr>
        <p:spPr>
          <a:xfrm>
            <a:off x="11804605" y="6317331"/>
            <a:ext cx="648072" cy="2916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1ABAB88-17C0-47CD-893F-52D616BFEDA1}" type="slidenum">
              <a:rPr lang="ru-RU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0007308-8E06-4F15-B122-A69F50DEA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5323" y="105339"/>
            <a:ext cx="1743318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13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057527CB-5FC8-4229-AB3A-A855073CC5AD}"/>
              </a:ext>
            </a:extLst>
          </p:cNvPr>
          <p:cNvSpPr txBox="1"/>
          <p:nvPr/>
        </p:nvSpPr>
        <p:spPr>
          <a:xfrm>
            <a:off x="1766852" y="450519"/>
            <a:ext cx="8402794" cy="318924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sz="16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Описание состава шлака ООО «Абразив-Нико»</a:t>
            </a:r>
            <a:endParaRPr lang="ru-RU" sz="1600" b="1" dirty="0">
              <a:solidFill>
                <a:srgbClr val="00446B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58F1D1F-E8E5-4A08-ADB6-525261856CF0}"/>
              </a:ext>
            </a:extLst>
          </p:cNvPr>
          <p:cNvGrpSpPr/>
          <p:nvPr/>
        </p:nvGrpSpPr>
        <p:grpSpPr>
          <a:xfrm>
            <a:off x="1855342" y="847342"/>
            <a:ext cx="8129090" cy="5547792"/>
            <a:chOff x="331342" y="1080252"/>
            <a:chExt cx="8129090" cy="554779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34228E9-575A-4A4F-8DFA-860736677437}"/>
                </a:ext>
              </a:extLst>
            </p:cNvPr>
            <p:cNvSpPr/>
            <p:nvPr/>
          </p:nvSpPr>
          <p:spPr>
            <a:xfrm>
              <a:off x="331342" y="1080252"/>
              <a:ext cx="8129090" cy="4946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t">
              <a:spAutoFit/>
            </a:bodyPr>
            <a:lstStyle/>
            <a:p>
              <a:pPr algn="just"/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На территории земельного участка </a:t>
              </a:r>
              <a:r>
                <a:rPr lang="ru-RU" sz="1200" dirty="0">
                  <a:solidFill>
                    <a:schemeClr val="bg1">
                      <a:lumMod val="65000"/>
                    </a:schemeClr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74:27:0000000:110 </a:t>
              </a: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хранится более 8 млн тонн металлургического шлака никелевого производства</a:t>
              </a: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Состав объединенной пробы отвала ООО «Абразив-</a:t>
              </a:r>
              <a:r>
                <a:rPr lang="ru-RU" sz="1200" dirty="0" err="1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НиКо</a:t>
              </a:r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» (масс-спектрометрия):</a:t>
              </a: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CA37772-C267-4C57-B4CA-5C47C986A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792" y="1979454"/>
              <a:ext cx="4991588" cy="178091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FAFB052-F90C-45A5-A1CF-D2F16A973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792" y="3833548"/>
              <a:ext cx="5543676" cy="2794496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4D405B4-7D02-42C3-B815-E3E782E55D4F}"/>
              </a:ext>
            </a:extLst>
          </p:cNvPr>
          <p:cNvGrpSpPr/>
          <p:nvPr/>
        </p:nvGrpSpPr>
        <p:grpSpPr>
          <a:xfrm rot="16200000">
            <a:off x="6015037" y="681037"/>
            <a:ext cx="161925" cy="12192000"/>
            <a:chOff x="-1130300" y="0"/>
            <a:chExt cx="1143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9A10FE2-0F83-40FA-A5F5-DA46CD1D8154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F898086-DB17-478B-84D0-AE3F3542D403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</p:grp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DA7210E4-1C61-4951-99B6-4169F08EC9D5}"/>
              </a:ext>
            </a:extLst>
          </p:cNvPr>
          <p:cNvSpPr txBox="1">
            <a:spLocks/>
          </p:cNvSpPr>
          <p:nvPr/>
        </p:nvSpPr>
        <p:spPr>
          <a:xfrm>
            <a:off x="11804605" y="6317331"/>
            <a:ext cx="648072" cy="2916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1ABAB88-17C0-47CD-893F-52D616BFEDA1}" type="slidenum">
              <a:rPr lang="ru-RU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593220-D327-46EC-B325-FDF682002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323" y="105339"/>
            <a:ext cx="1743318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"/>
            <a:ext cx="12200625" cy="81180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063417"/>
            <a:ext cx="12177942" cy="4407763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6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5228581" y="5720776"/>
            <a:ext cx="6264675" cy="318549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spAutoFit/>
          </a:bodyPr>
          <a:lstStyle>
            <a:defPPr>
              <a:defRPr lang="en-US"/>
            </a:defPPr>
            <a:lvl1pPr algn="r" defTabSz="914400">
              <a:lnSpc>
                <a:spcPct val="90000"/>
              </a:lnSpc>
              <a:spcBef>
                <a:spcPct val="0"/>
              </a:spcBef>
              <a:buNone/>
              <a:defRPr sz="3300" b="0" i="0" cap="none" baseline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charset="0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cs typeface="Arial" panose="020B0604020202020204" pitchFamily="34" charset="0"/>
              </a:rPr>
              <a:t>ЗАО «ПО «РЕЖНИКЕЛЬ»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0741F0E-53BC-486D-AB1A-6D45CD140047}"/>
              </a:ext>
            </a:extLst>
          </p:cNvPr>
          <p:cNvGrpSpPr/>
          <p:nvPr/>
        </p:nvGrpSpPr>
        <p:grpSpPr>
          <a:xfrm rot="16200000">
            <a:off x="6015037" y="681037"/>
            <a:ext cx="161925" cy="12192000"/>
            <a:chOff x="-1130300" y="0"/>
            <a:chExt cx="114300" cy="685800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0C6F47C-3B5B-4C95-A582-1AD554192FAA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EB18433-EBB7-44B7-98F8-825927FACEB5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</p:grpSp>
      <p:sp>
        <p:nvSpPr>
          <p:cNvPr id="16" name="Прямоугольник 1">
            <a:extLst>
              <a:ext uri="{FF2B5EF4-FFF2-40B4-BE49-F238E27FC236}">
                <a16:creationId xmlns:a16="http://schemas.microsoft.com/office/drawing/2014/main" id="{826CDEF1-0296-4E53-8C49-70B792D5F407}"/>
              </a:ext>
            </a:extLst>
          </p:cNvPr>
          <p:cNvSpPr/>
          <p:nvPr/>
        </p:nvSpPr>
        <p:spPr>
          <a:xfrm>
            <a:off x="0" y="0"/>
            <a:ext cx="5473700" cy="5473700"/>
          </a:xfrm>
          <a:custGeom>
            <a:avLst/>
            <a:gdLst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5740400 w 5740400"/>
              <a:gd name="connsiteY2" fmla="*/ 5740400 h 5740400"/>
              <a:gd name="connsiteX3" fmla="*/ 0 w 5740400"/>
              <a:gd name="connsiteY3" fmla="*/ 5740400 h 5740400"/>
              <a:gd name="connsiteX4" fmla="*/ 0 w 5740400"/>
              <a:gd name="connsiteY4" fmla="*/ 0 h 5740400"/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0 w 5740400"/>
              <a:gd name="connsiteY2" fmla="*/ 5740400 h 5740400"/>
              <a:gd name="connsiteX3" fmla="*/ 0 w 5740400"/>
              <a:gd name="connsiteY3" fmla="*/ 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0400" h="5740400">
                <a:moveTo>
                  <a:pt x="0" y="0"/>
                </a:moveTo>
                <a:lnTo>
                  <a:pt x="5740400" y="0"/>
                </a:lnTo>
                <a:lnTo>
                  <a:pt x="0" y="5740400"/>
                </a:lnTo>
                <a:lnTo>
                  <a:pt x="0" y="0"/>
                </a:lnTo>
                <a:close/>
              </a:path>
            </a:pathLst>
          </a:custGeom>
          <a:solidFill>
            <a:srgbClr val="00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">
            <a:extLst>
              <a:ext uri="{FF2B5EF4-FFF2-40B4-BE49-F238E27FC236}">
                <a16:creationId xmlns:a16="http://schemas.microsoft.com/office/drawing/2014/main" id="{49062622-293B-44C7-9FE0-17CC7A7F8F07}"/>
              </a:ext>
            </a:extLst>
          </p:cNvPr>
          <p:cNvSpPr/>
          <p:nvPr/>
        </p:nvSpPr>
        <p:spPr>
          <a:xfrm>
            <a:off x="0" y="0"/>
            <a:ext cx="4521200" cy="4521200"/>
          </a:xfrm>
          <a:custGeom>
            <a:avLst/>
            <a:gdLst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5740400 w 5740400"/>
              <a:gd name="connsiteY2" fmla="*/ 5740400 h 5740400"/>
              <a:gd name="connsiteX3" fmla="*/ 0 w 5740400"/>
              <a:gd name="connsiteY3" fmla="*/ 5740400 h 5740400"/>
              <a:gd name="connsiteX4" fmla="*/ 0 w 5740400"/>
              <a:gd name="connsiteY4" fmla="*/ 0 h 5740400"/>
              <a:gd name="connsiteX0" fmla="*/ 0 w 5740400"/>
              <a:gd name="connsiteY0" fmla="*/ 0 h 5740400"/>
              <a:gd name="connsiteX1" fmla="*/ 5740400 w 5740400"/>
              <a:gd name="connsiteY1" fmla="*/ 0 h 5740400"/>
              <a:gd name="connsiteX2" fmla="*/ 0 w 5740400"/>
              <a:gd name="connsiteY2" fmla="*/ 5740400 h 5740400"/>
              <a:gd name="connsiteX3" fmla="*/ 0 w 5740400"/>
              <a:gd name="connsiteY3" fmla="*/ 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0400" h="5740400">
                <a:moveTo>
                  <a:pt x="0" y="0"/>
                </a:moveTo>
                <a:lnTo>
                  <a:pt x="5740400" y="0"/>
                </a:lnTo>
                <a:lnTo>
                  <a:pt x="0" y="5740400"/>
                </a:lnTo>
                <a:lnTo>
                  <a:pt x="0" y="0"/>
                </a:lnTo>
                <a:close/>
              </a:path>
            </a:pathLst>
          </a:custGeom>
          <a:solidFill>
            <a:srgbClr val="00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F2ABC8-8624-458F-A761-7C3B86CA5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748417"/>
            <a:ext cx="2919962" cy="1097138"/>
          </a:xfrm>
          <a:prstGeom prst="rect">
            <a:avLst/>
          </a:prstGeom>
        </p:spPr>
      </p:pic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F927EFCF-8B63-41A2-A67C-D46C3F18D4BE}"/>
              </a:ext>
            </a:extLst>
          </p:cNvPr>
          <p:cNvSpPr txBox="1">
            <a:spLocks/>
          </p:cNvSpPr>
          <p:nvPr/>
        </p:nvSpPr>
        <p:spPr>
          <a:xfrm>
            <a:off x="11804605" y="6317331"/>
            <a:ext cx="648072" cy="2916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1ABAB88-17C0-47CD-893F-52D616BFEDA1}" type="slidenum">
              <a:rPr lang="ru-RU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076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9679B2-5BE7-40A3-845C-1330CCEAC5CB}"/>
              </a:ext>
            </a:extLst>
          </p:cNvPr>
          <p:cNvSpPr/>
          <p:nvPr/>
        </p:nvSpPr>
        <p:spPr>
          <a:xfrm>
            <a:off x="0" y="3485475"/>
            <a:ext cx="12192000" cy="3259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563041" y="6377716"/>
            <a:ext cx="648072" cy="291644"/>
          </a:xfrm>
        </p:spPr>
        <p:txBody>
          <a:bodyPr/>
          <a:lstStyle/>
          <a:p>
            <a:pPr>
              <a:defRPr/>
            </a:pPr>
            <a:fld id="{F1ABAB88-17C0-47CD-893F-52D616BFEDA1}" type="slidenum">
              <a:rPr lang="ru-RU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5131FE8-ABF1-4413-8CD6-5F2FC73A0058}"/>
              </a:ext>
            </a:extLst>
          </p:cNvPr>
          <p:cNvSpPr txBox="1">
            <a:spLocks/>
          </p:cNvSpPr>
          <p:nvPr/>
        </p:nvSpPr>
        <p:spPr>
          <a:xfrm>
            <a:off x="-1271665" y="699574"/>
            <a:ext cx="11710311" cy="1529311"/>
          </a:xfrm>
          <a:prstGeom prst="rect">
            <a:avLst/>
          </a:prstGeom>
          <a:noFill/>
        </p:spPr>
        <p:txBody>
          <a:bodyPr wrap="square" lIns="1764000" tIns="72000" rIns="72000" bIns="7200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538764">
              <a:lnSpc>
                <a:spcPct val="107000"/>
              </a:lnSpc>
              <a:spcBef>
                <a:spcPts val="600"/>
              </a:spcBef>
              <a:buNone/>
            </a:pPr>
            <a:r>
              <a:rPr lang="ru-RU" sz="10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История промышленной площадки ЗАО «ПО «РЕЖНИКЕЛЬ»</a:t>
            </a:r>
            <a:r>
              <a:rPr lang="en-US" sz="10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51505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—</a:t>
            </a:r>
            <a:r>
              <a:rPr lang="en-US" sz="1000" dirty="0">
                <a:solidFill>
                  <a:srgbClr val="51505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завод в городе Реж построен в 1936 году для переработки открытых неподалеку месторождений никелевых руд и прекратил свою деятельность в 2017 г.</a:t>
            </a:r>
          </a:p>
          <a:p>
            <a:pPr marL="0" indent="0" algn="just" defTabSz="538764">
              <a:lnSpc>
                <a:spcPct val="107000"/>
              </a:lnSpc>
              <a:spcBef>
                <a:spcPts val="600"/>
              </a:spcBef>
              <a:buNone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Основное производство – плавка на трех шахтных печах никелевой руды с получением никелевого штейна. </a:t>
            </a:r>
          </a:p>
          <a:p>
            <a:pPr marL="0" indent="0" algn="just" defTabSz="538764">
              <a:lnSpc>
                <a:spcPct val="107000"/>
              </a:lnSpc>
              <a:spcBef>
                <a:spcPts val="600"/>
              </a:spcBef>
              <a:buNone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Кроме того, завод располагал электротермическим цехом, в котором мог выпускать никель в слитках, а также перерабатывать отработанные железоникелевые аккумуляторы и другие никельсодержащие элементы с выпуском гранулированного ферроникеля и других сплавов на железоникелевой основе.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defTabSz="538764">
              <a:lnSpc>
                <a:spcPct val="107000"/>
              </a:lnSpc>
              <a:spcBef>
                <a:spcPts val="600"/>
              </a:spcBef>
              <a:buNone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Адрес площадки: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Свердловская область, г. Реж, ул. Советская, 11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076F1D7-FBA5-45A9-8292-10AA3F51D538}"/>
              </a:ext>
            </a:extLst>
          </p:cNvPr>
          <p:cNvSpPr/>
          <p:nvPr/>
        </p:nvSpPr>
        <p:spPr>
          <a:xfrm>
            <a:off x="433952" y="3566730"/>
            <a:ext cx="3768297" cy="2504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0000"/>
              </a:buClr>
            </a:pPr>
            <a:r>
              <a:rPr lang="ru-RU" sz="1200" b="1" dirty="0">
                <a:solidFill>
                  <a:srgbClr val="00446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состав предприятия входят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плавильный цех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электротермический цех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цех подготовки сырья и шихты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железнодорожный цех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энергоцех</a:t>
            </a:r>
            <a:endParaRPr lang="ru-RU" sz="10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ремонтно-механический цех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автотранспортный цех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ремонтностроительный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цех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цех контрольно-измерительных приборов и автоматики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контрольно-аналитический цех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другие вспомогательные цеха и службы</a:t>
            </a:r>
          </a:p>
          <a:p>
            <a:pPr marL="285750" indent="-285750" defTabSz="538764"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ТМЦ и ОС в составе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100 тысяч единиц</a:t>
            </a:r>
          </a:p>
          <a:p>
            <a:pPr defTabSz="538764">
              <a:lnSpc>
                <a:spcPct val="107000"/>
              </a:lnSpc>
              <a:spcBef>
                <a:spcPts val="600"/>
              </a:spcBef>
              <a:buClr>
                <a:srgbClr val="E20613"/>
              </a:buClr>
            </a:pPr>
            <a:r>
              <a:rPr lang="ru-RU" sz="1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</a:t>
            </a:r>
            <a:r>
              <a:rPr lang="ru-RU" sz="10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Часть зданий в неудовлетворительном состоянии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1AC87D-5964-44D5-AC63-436B00343E4D}"/>
              </a:ext>
            </a:extLst>
          </p:cNvPr>
          <p:cNvSpPr txBox="1"/>
          <p:nvPr/>
        </p:nvSpPr>
        <p:spPr>
          <a:xfrm>
            <a:off x="3884020" y="2536942"/>
            <a:ext cx="169116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 тыс. м</a:t>
            </a:r>
            <a:r>
              <a:rPr lang="ru-RU" sz="1100" b="1" baseline="30000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Общая площадь зданий и сооружений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75601C-FEFA-40A8-92FA-FF64254BACDA}"/>
              </a:ext>
            </a:extLst>
          </p:cNvPr>
          <p:cNvSpPr txBox="1"/>
          <p:nvPr/>
        </p:nvSpPr>
        <p:spPr>
          <a:xfrm>
            <a:off x="1080152" y="2472192"/>
            <a:ext cx="1505129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</a:t>
            </a:r>
            <a:r>
              <a:rPr lang="ru-RU" sz="11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 га</a:t>
            </a:r>
          </a:p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Площадь земельного участка предприятия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2AEB3D6-F2A2-4CAA-92EE-DA69A37580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6" y="2513188"/>
            <a:ext cx="488783" cy="48878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F8C4FBD-547A-4A29-A79A-6D4FEAA38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9629" y="2518243"/>
            <a:ext cx="504100" cy="46817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C2C87A7-C9F8-4AF9-A79B-FCA94609DA07}"/>
              </a:ext>
            </a:extLst>
          </p:cNvPr>
          <p:cNvSpPr txBox="1"/>
          <p:nvPr/>
        </p:nvSpPr>
        <p:spPr>
          <a:xfrm>
            <a:off x="6279653" y="2455097"/>
            <a:ext cx="260742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Вблизи станции «Реж» №785700 </a:t>
            </a:r>
          </a:p>
          <a:p>
            <a:pPr lvl="0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Собственные ж/д пути нормальной колеи к станции 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57527CB-5FC8-4229-AB3A-A855073CC5AD}"/>
              </a:ext>
            </a:extLst>
          </p:cNvPr>
          <p:cNvSpPr txBox="1"/>
          <p:nvPr/>
        </p:nvSpPr>
        <p:spPr>
          <a:xfrm>
            <a:off x="433951" y="253283"/>
            <a:ext cx="8402794" cy="318924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sz="16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Описание </a:t>
            </a:r>
            <a:r>
              <a:rPr lang="ru-RU" sz="1600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ЗАО «ПО «РЕЖНИКЕЛЬ»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D20FD89A-69C5-4A0E-A215-B11AA8E72B33}"/>
              </a:ext>
            </a:extLst>
          </p:cNvPr>
          <p:cNvCxnSpPr/>
          <p:nvPr/>
        </p:nvCxnSpPr>
        <p:spPr>
          <a:xfrm>
            <a:off x="475515" y="707954"/>
            <a:ext cx="2520000" cy="0"/>
          </a:xfrm>
          <a:prstGeom prst="line">
            <a:avLst/>
          </a:prstGeom>
          <a:ln w="19050">
            <a:solidFill>
              <a:srgbClr val="2E7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76F1D7-FBA5-45A9-8292-10AA3F51D538}"/>
              </a:ext>
            </a:extLst>
          </p:cNvPr>
          <p:cNvSpPr/>
          <p:nvPr/>
        </p:nvSpPr>
        <p:spPr>
          <a:xfrm>
            <a:off x="4247137" y="3580292"/>
            <a:ext cx="4772296" cy="1606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0000"/>
              </a:buClr>
            </a:pPr>
            <a:r>
              <a:rPr lang="ru-RU" sz="1200" b="1" dirty="0">
                <a:solidFill>
                  <a:srgbClr val="00446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Процедурные особенности актива</a:t>
            </a:r>
          </a:p>
          <a:p>
            <a:pPr marL="176213" indent="-176213" defTabSz="538764">
              <a:lnSpc>
                <a:spcPct val="107000"/>
              </a:lnSpc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Банк «ТРАСТ» (ПАО) является основным кредитором (99%, 14.5 млрд руб.) ЗАО «ПО «Режникель»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marL="176213" indent="-176213" algn="just" defTabSz="538764">
              <a:lnSpc>
                <a:spcPct val="107000"/>
              </a:lnSpc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настоящее время утверждается положение о торгах;</a:t>
            </a:r>
          </a:p>
          <a:p>
            <a:pPr marL="176213" indent="-176213" algn="just" defTabSz="538764">
              <a:lnSpc>
                <a:spcPct val="107000"/>
              </a:lnSpc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Начальная цена продажи составляет 166 млн руб.;</a:t>
            </a:r>
          </a:p>
          <a:p>
            <a:pPr marL="176213" indent="-176213" algn="just" defTabSz="538764">
              <a:lnSpc>
                <a:spcPct val="107000"/>
              </a:lnSpc>
              <a:spcBef>
                <a:spcPts val="600"/>
              </a:spcBef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Наличие претензий со стороны третьих лиц на имущество стоимостью более 14 млн руб.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752715" y="2582728"/>
            <a:ext cx="996862" cy="419243"/>
            <a:chOff x="4749441" y="2540571"/>
            <a:chExt cx="1510196" cy="736116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749441" y="2540571"/>
              <a:ext cx="1510196" cy="7361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4797919" y="2624474"/>
              <a:ext cx="1370579" cy="568309"/>
              <a:chOff x="4470121" y="2671583"/>
              <a:chExt cx="1370579" cy="568309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20C4E9-1FC2-40C1-896A-5782B89B4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70121" y="2681385"/>
                <a:ext cx="352191" cy="55850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3266CB00-1B0F-47B9-A192-A5CF70B3A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35207" y="2671583"/>
                <a:ext cx="405493" cy="568309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564F3D9F-27B2-4432-BEFF-2D0702459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45612" y="2672060"/>
                <a:ext cx="546829" cy="567832"/>
              </a:xfrm>
              <a:prstGeom prst="rect">
                <a:avLst/>
              </a:prstGeom>
            </p:spPr>
          </p:pic>
        </p:grp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0DD9DE2-3168-4645-B1F0-ED6B95173974}"/>
              </a:ext>
            </a:extLst>
          </p:cNvPr>
          <p:cNvGrpSpPr/>
          <p:nvPr/>
        </p:nvGrpSpPr>
        <p:grpSpPr>
          <a:xfrm rot="16200000">
            <a:off x="6015040" y="681037"/>
            <a:ext cx="161926" cy="12192000"/>
            <a:chOff x="-1130300" y="0"/>
            <a:chExt cx="114300" cy="6858000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7BD40350-5DCE-4C16-99C0-198C845B3993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64F387E-48A4-4163-ABB2-4C91C34A3AA9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</p:grpSp>
      <p:sp>
        <p:nvSpPr>
          <p:cNvPr id="29" name="Номер слайда 4">
            <a:extLst>
              <a:ext uri="{FF2B5EF4-FFF2-40B4-BE49-F238E27FC236}">
                <a16:creationId xmlns:a16="http://schemas.microsoft.com/office/drawing/2014/main" id="{B4B3CB60-981A-4EDA-BEA2-DBD082D91886}"/>
              </a:ext>
            </a:extLst>
          </p:cNvPr>
          <p:cNvSpPr txBox="1">
            <a:spLocks/>
          </p:cNvSpPr>
          <p:nvPr/>
        </p:nvSpPr>
        <p:spPr>
          <a:xfrm>
            <a:off x="11804605" y="6317331"/>
            <a:ext cx="648072" cy="2916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1ABAB88-17C0-47CD-893F-52D616BFEDA1}" type="slidenum">
              <a:rPr lang="ru-RU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11AE420-11A6-4FE6-8200-015DA0C362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5323" y="105339"/>
            <a:ext cx="1743318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0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057527CB-5FC8-4229-AB3A-A855073CC5AD}"/>
              </a:ext>
            </a:extLst>
          </p:cNvPr>
          <p:cNvSpPr txBox="1"/>
          <p:nvPr/>
        </p:nvSpPr>
        <p:spPr>
          <a:xfrm>
            <a:off x="1855342" y="253283"/>
            <a:ext cx="8402794" cy="349702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b="1" dirty="0">
                <a:solidFill>
                  <a:srgbClr val="00446B"/>
                </a:solidFill>
                <a:latin typeface="Arial" panose="020B060402020202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Описание состава шлака </a:t>
            </a:r>
            <a:r>
              <a:rPr lang="ru-RU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ЗАО «ПО «РЕЖНИКЕЛЬ»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55342" y="1080253"/>
            <a:ext cx="8129090" cy="365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algn="just"/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территории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ЗАО «ПО «РЕЖНИКЕЛЬ»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хранится более 5 млн тонн металлургического шлака никелевого производства.</a:t>
            </a: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Состав объединенной пробы из отвала ЗАО «ПО «Режникель» (масс-спектрометрия):</a:t>
            </a: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111120">
            <a:off x="5231601" y="2990967"/>
            <a:ext cx="158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100 га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(установлено орошение и шпалеры)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259803" y="2574079"/>
            <a:ext cx="1033826" cy="66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Сад 300 га</a:t>
            </a:r>
          </a:p>
          <a:p>
            <a:pPr algn="ctr"/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(не огражден)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6F819E-B308-425C-8089-75C0A6C7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098" y="1951493"/>
            <a:ext cx="4775498" cy="17978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7A9A9-D296-44A3-857A-896EAE218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313" y="3770029"/>
            <a:ext cx="5636805" cy="2865084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8923F59-DAF2-44BD-9BD5-ABEFA687744A}"/>
              </a:ext>
            </a:extLst>
          </p:cNvPr>
          <p:cNvGrpSpPr/>
          <p:nvPr/>
        </p:nvGrpSpPr>
        <p:grpSpPr>
          <a:xfrm rot="16200000">
            <a:off x="6015037" y="681037"/>
            <a:ext cx="161925" cy="12192000"/>
            <a:chOff x="-1130300" y="0"/>
            <a:chExt cx="114300" cy="685800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E74E451-170A-4E65-BD3F-18FC5AC1F476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783E6DC2-F8F2-4E98-9A59-B0894822F401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</p:grp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B407F1A4-48A7-46BD-B2DE-B656123433B2}"/>
              </a:ext>
            </a:extLst>
          </p:cNvPr>
          <p:cNvSpPr txBox="1">
            <a:spLocks/>
          </p:cNvSpPr>
          <p:nvPr/>
        </p:nvSpPr>
        <p:spPr>
          <a:xfrm>
            <a:off x="11804605" y="6317331"/>
            <a:ext cx="648072" cy="2916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1ABAB88-17C0-47CD-893F-52D616BFEDA1}" type="slidenum">
              <a:rPr lang="ru-RU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10BE27-B87C-4E42-AE14-141B595EF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323" y="105339"/>
            <a:ext cx="1743318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02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057527CB-5FC8-4229-AB3A-A855073CC5AD}"/>
              </a:ext>
            </a:extLst>
          </p:cNvPr>
          <p:cNvSpPr txBox="1"/>
          <p:nvPr/>
        </p:nvSpPr>
        <p:spPr>
          <a:xfrm>
            <a:off x="1855342" y="253283"/>
            <a:ext cx="8402794" cy="349702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ru-RU" b="1" dirty="0">
                <a:solidFill>
                  <a:srgbClr val="00446B"/>
                </a:solidFill>
                <a:latin typeface="Arial" panose="020B060402020202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Описание </a:t>
            </a:r>
            <a:r>
              <a:rPr lang="ru-RU" b="1" dirty="0">
                <a:solidFill>
                  <a:srgbClr val="00446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ЗАО «ПО «РЕЖНИКЕЛЬ»</a:t>
            </a:r>
          </a:p>
        </p:txBody>
      </p:sp>
      <p:sp>
        <p:nvSpPr>
          <p:cNvPr id="18" name="Прямоугольник 17"/>
          <p:cNvSpPr/>
          <p:nvPr/>
        </p:nvSpPr>
        <p:spPr>
          <a:xfrm rot="2111120">
            <a:off x="5231601" y="2990967"/>
            <a:ext cx="158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100 га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(установлено орошение и шпалеры)</a:t>
            </a:r>
          </a:p>
        </p:txBody>
      </p:sp>
      <p:sp>
        <p:nvSpPr>
          <p:cNvPr id="50" name="Прямоугольник 49"/>
          <p:cNvSpPr/>
          <p:nvPr/>
        </p:nvSpPr>
        <p:spPr>
          <a:xfrm rot="20417052">
            <a:off x="3471784" y="931231"/>
            <a:ext cx="902920" cy="27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Скважины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259803" y="2574079"/>
            <a:ext cx="1033826" cy="66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Сад 300 га</a:t>
            </a:r>
          </a:p>
          <a:p>
            <a:pPr algn="ctr"/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(не огражден)</a:t>
            </a:r>
          </a:p>
        </p:txBody>
      </p:sp>
      <p:sp>
        <p:nvSpPr>
          <p:cNvPr id="30" name="Прямоугольник 29"/>
          <p:cNvSpPr/>
          <p:nvPr/>
        </p:nvSpPr>
        <p:spPr>
          <a:xfrm rot="21360418">
            <a:off x="6139732" y="4031742"/>
            <a:ext cx="686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под плодохранилище</a:t>
            </a:r>
          </a:p>
        </p:txBody>
      </p:sp>
      <p:pic>
        <p:nvPicPr>
          <p:cNvPr id="22" name="Рисунок 21"/>
          <p:cNvPicPr/>
          <p:nvPr/>
        </p:nvPicPr>
        <p:blipFill>
          <a:blip r:embed="rId2"/>
          <a:stretch>
            <a:fillRect/>
          </a:stretch>
        </p:blipFill>
        <p:spPr>
          <a:xfrm>
            <a:off x="1902689" y="2431897"/>
            <a:ext cx="4939006" cy="373792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887622" y="1145709"/>
            <a:ext cx="7429330" cy="699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Площадка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ЗАО «ПО «РЕЖНИКЕЛЬ»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позволит в короткие сроки и с минимальными издержками запустить новое производство (провести реконструкцию и необходимое перепрофилирование).</a:t>
            </a:r>
          </a:p>
        </p:txBody>
      </p:sp>
      <p:pic>
        <p:nvPicPr>
          <p:cNvPr id="27" name="Рисунок 26"/>
          <p:cNvPicPr/>
          <p:nvPr/>
        </p:nvPicPr>
        <p:blipFill>
          <a:blip r:embed="rId3"/>
          <a:stretch>
            <a:fillRect/>
          </a:stretch>
        </p:blipFill>
        <p:spPr>
          <a:xfrm>
            <a:off x="6931665" y="4316173"/>
            <a:ext cx="2385287" cy="1853652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>
          <a:blip r:embed="rId4"/>
          <a:stretch>
            <a:fillRect/>
          </a:stretch>
        </p:blipFill>
        <p:spPr>
          <a:xfrm>
            <a:off x="6931665" y="2420721"/>
            <a:ext cx="2385287" cy="176055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A316252-97F0-46E0-9CA2-C29D4477BFA7}"/>
              </a:ext>
            </a:extLst>
          </p:cNvPr>
          <p:cNvGrpSpPr/>
          <p:nvPr/>
        </p:nvGrpSpPr>
        <p:grpSpPr>
          <a:xfrm rot="16200000">
            <a:off x="6015037" y="681037"/>
            <a:ext cx="161925" cy="12192000"/>
            <a:chOff x="-1130300" y="0"/>
            <a:chExt cx="114300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6BA56184-D423-4323-BAF0-ABFDFCBDDAE1}"/>
                </a:ext>
              </a:extLst>
            </p:cNvPr>
            <p:cNvSpPr/>
            <p:nvPr/>
          </p:nvSpPr>
          <p:spPr>
            <a:xfrm>
              <a:off x="-1130300" y="0"/>
              <a:ext cx="114300" cy="3441700"/>
            </a:xfrm>
            <a:prstGeom prst="rect">
              <a:avLst/>
            </a:prstGeom>
            <a:solidFill>
              <a:srgbClr val="AD0F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048FFBFC-6B46-486A-87C9-C241854B650A}"/>
                </a:ext>
              </a:extLst>
            </p:cNvPr>
            <p:cNvSpPr/>
            <p:nvPr/>
          </p:nvSpPr>
          <p:spPr>
            <a:xfrm>
              <a:off x="-1130300" y="3416300"/>
              <a:ext cx="114300" cy="34417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446B"/>
                </a:solidFill>
              </a:endParaRPr>
            </a:p>
          </p:txBody>
        </p:sp>
      </p:grp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DD6B5FE5-8C96-457C-ABEC-75BEBBCB3865}"/>
              </a:ext>
            </a:extLst>
          </p:cNvPr>
          <p:cNvSpPr txBox="1">
            <a:spLocks/>
          </p:cNvSpPr>
          <p:nvPr/>
        </p:nvSpPr>
        <p:spPr>
          <a:xfrm>
            <a:off x="11804605" y="6317331"/>
            <a:ext cx="648072" cy="2916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1ABAB88-17C0-47CD-893F-52D616BFEDA1}" type="slidenum">
              <a:rPr lang="ru-RU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9</a:t>
            </a:fld>
            <a:endParaRPr lang="ru-RU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3C2257-0461-4DFF-BBD6-8F17F444C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323" y="105339"/>
            <a:ext cx="1743318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88791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16099</TotalTime>
  <Words>719</Words>
  <Application>Microsoft Office PowerPoint</Application>
  <PresentationFormat>Широкоэкранный</PresentationFormat>
  <Paragraphs>141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Times New Roman</vt:lpstr>
      <vt:lpstr>Calibri Light</vt:lpstr>
      <vt:lpstr>Wingdings</vt:lpstr>
      <vt:lpstr>Arabic Typesetting</vt:lpstr>
      <vt:lpstr>Calibri</vt:lpstr>
      <vt:lpstr>Arial</vt:lpstr>
      <vt:lpstr>Verdana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 Pashanina</dc:creator>
  <cp:lastModifiedBy>Калинкин Александр Михайлович</cp:lastModifiedBy>
  <cp:revision>1512</cp:revision>
  <cp:lastPrinted>2020-02-12T14:14:49Z</cp:lastPrinted>
  <dcterms:created xsi:type="dcterms:W3CDTF">2019-11-29T13:53:33Z</dcterms:created>
  <dcterms:modified xsi:type="dcterms:W3CDTF">2025-03-26T13:26:43Z</dcterms:modified>
</cp:coreProperties>
</file>